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45"/>
  </p:notesMasterIdLst>
  <p:handoutMasterIdLst>
    <p:handoutMasterId r:id="rId46"/>
  </p:handoutMasterIdLst>
  <p:sldIdLst>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5" r:id="rId20"/>
    <p:sldId id="376" r:id="rId21"/>
    <p:sldId id="377" r:id="rId22"/>
    <p:sldId id="378" r:id="rId23"/>
    <p:sldId id="380" r:id="rId24"/>
    <p:sldId id="381" r:id="rId25"/>
    <p:sldId id="382" r:id="rId26"/>
    <p:sldId id="383" r:id="rId27"/>
    <p:sldId id="384" r:id="rId28"/>
    <p:sldId id="385" r:id="rId29"/>
    <p:sldId id="386" r:id="rId30"/>
    <p:sldId id="387" r:id="rId31"/>
    <p:sldId id="389" r:id="rId32"/>
    <p:sldId id="391" r:id="rId33"/>
    <p:sldId id="392" r:id="rId34"/>
    <p:sldId id="393" r:id="rId35"/>
    <p:sldId id="394" r:id="rId36"/>
    <p:sldId id="395" r:id="rId37"/>
    <p:sldId id="397" r:id="rId38"/>
    <p:sldId id="399" r:id="rId39"/>
    <p:sldId id="400" r:id="rId40"/>
    <p:sldId id="444" r:id="rId41"/>
    <p:sldId id="445" r:id="rId42"/>
    <p:sldId id="446" r:id="rId43"/>
    <p:sldId id="447" r:id="rId44"/>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er, Tammy Marie" initials="MTM" lastIdx="27" clrIdx="0">
    <p:extLst>
      <p:ext uri="{19B8F6BF-5375-455C-9EA6-DF929625EA0E}">
        <p15:presenceInfo xmlns:p15="http://schemas.microsoft.com/office/powerpoint/2012/main" userId="S::t015m094@home.ku.edu::297e2479-7c72-4b60-b2b5-07cf43cff56a" providerId="AD"/>
      </p:ext>
    </p:extLst>
  </p:cmAuthor>
  <p:cmAuthor id="2" name="Lee W. Jones" initials="LWJ" lastIdx="13" clrIdx="1">
    <p:extLst>
      <p:ext uri="{19B8F6BF-5375-455C-9EA6-DF929625EA0E}">
        <p15:presenceInfo xmlns:p15="http://schemas.microsoft.com/office/powerpoint/2012/main" userId="S-1-5-21-3991781186-3178972888-1074896750-6867" providerId="AD"/>
      </p:ext>
    </p:extLst>
  </p:cmAuthor>
  <p:cmAuthor id="3" name="Julie C. Ewing" initials="JCE" lastIdx="9" clrIdx="2">
    <p:extLst>
      <p:ext uri="{19B8F6BF-5375-455C-9EA6-DF929625EA0E}">
        <p15:presenceInfo xmlns:p15="http://schemas.microsoft.com/office/powerpoint/2012/main" userId="S-1-5-21-3991781186-3178972888-1074896750-11456" providerId="AD"/>
      </p:ext>
    </p:extLst>
  </p:cmAuthor>
  <p:cmAuthor id="4" name="Bond, Candace" initials="BC" lastIdx="65" clrIdx="3">
    <p:extLst>
      <p:ext uri="{19B8F6BF-5375-455C-9EA6-DF929625EA0E}">
        <p15:presenceInfo xmlns:p15="http://schemas.microsoft.com/office/powerpoint/2012/main" userId="S::c308b541@home.ku.edu::4c733e14-d764-43a3-860f-2e43b2105869" providerId="AD"/>
      </p:ext>
    </p:extLst>
  </p:cmAuthor>
  <p:cmAuthor id="5" name="Norris, Mary Lee" initials="NL" lastIdx="79" clrIdx="4">
    <p:extLst>
      <p:ext uri="{19B8F6BF-5375-455C-9EA6-DF929625EA0E}">
        <p15:presenceInfo xmlns:p15="http://schemas.microsoft.com/office/powerpoint/2012/main" userId="S::m005n344@home.ku.edu::f22bf724-47e7-4986-9d9e-ccc2367a4a6f" providerId="AD"/>
      </p:ext>
    </p:extLst>
  </p:cmAuthor>
  <p:cmAuthor id="6" name="Jarrett, Drew" initials="JD" lastIdx="9" clrIdx="5">
    <p:extLst>
      <p:ext uri="{19B8F6BF-5375-455C-9EA6-DF929625EA0E}">
        <p15:presenceInfo xmlns:p15="http://schemas.microsoft.com/office/powerpoint/2012/main" userId="S::jarrettdl@home.ku.edu::96ec461b-6464-42a5-88b2-ff5124829b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08" y="48"/>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10/14/2020</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10/14/2020</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1</a:t>
            </a:fld>
            <a:endParaRPr lang="en-US"/>
          </a:p>
        </p:txBody>
      </p:sp>
    </p:spTree>
    <p:extLst>
      <p:ext uri="{BB962C8B-B14F-4D97-AF65-F5344CB8AC3E}">
        <p14:creationId xmlns:p14="http://schemas.microsoft.com/office/powerpoint/2010/main" val="2179602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11</a:t>
            </a:fld>
            <a:endParaRPr lang="en-US"/>
          </a:p>
        </p:txBody>
      </p:sp>
    </p:spTree>
    <p:extLst>
      <p:ext uri="{BB962C8B-B14F-4D97-AF65-F5344CB8AC3E}">
        <p14:creationId xmlns:p14="http://schemas.microsoft.com/office/powerpoint/2010/main" val="22204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12</a:t>
            </a:fld>
            <a:endParaRPr lang="en-US"/>
          </a:p>
        </p:txBody>
      </p:sp>
    </p:spTree>
    <p:extLst>
      <p:ext uri="{BB962C8B-B14F-4D97-AF65-F5344CB8AC3E}">
        <p14:creationId xmlns:p14="http://schemas.microsoft.com/office/powerpoint/2010/main" val="133084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As the DTC/BTC I am responsible for test security for our district/building.  Careful consideration of district practices must be put in place to ensure that test security is maintained and ethical practices are followed. I have to document which individuals have received training, when the training was provided, and the way in which the training was provided; documentation must be kept at both the district and building level. Documentation must be made available for monitor visits should our district have one.  Allow staff time to ask questions about your responsibilities.</a:t>
            </a:r>
          </a:p>
        </p:txBody>
      </p:sp>
      <p:sp>
        <p:nvSpPr>
          <p:cNvPr id="4" name="Slide Number Placeholder 3"/>
          <p:cNvSpPr>
            <a:spLocks noGrp="1"/>
          </p:cNvSpPr>
          <p:nvPr>
            <p:ph type="sldNum" sz="quarter" idx="10"/>
          </p:nvPr>
        </p:nvSpPr>
        <p:spPr/>
        <p:txBody>
          <a:bodyPr/>
          <a:lstStyle/>
          <a:p>
            <a:fld id="{7390B2E3-F1A7-C446-9744-443F505914C9}" type="slidenum">
              <a:rPr lang="en-US" smtClean="0"/>
              <a:t>13</a:t>
            </a:fld>
            <a:endParaRPr lang="en-US"/>
          </a:p>
        </p:txBody>
      </p:sp>
    </p:spTree>
    <p:extLst>
      <p:ext uri="{BB962C8B-B14F-4D97-AF65-F5344CB8AC3E}">
        <p14:creationId xmlns:p14="http://schemas.microsoft.com/office/powerpoint/2010/main" val="1194637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18</a:t>
            </a:fld>
            <a:endParaRPr lang="en-US"/>
          </a:p>
        </p:txBody>
      </p:sp>
    </p:spTree>
    <p:extLst>
      <p:ext uri="{BB962C8B-B14F-4D97-AF65-F5344CB8AC3E}">
        <p14:creationId xmlns:p14="http://schemas.microsoft.com/office/powerpoint/2010/main" val="766241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19</a:t>
            </a:fld>
            <a:endParaRPr lang="en-US"/>
          </a:p>
        </p:txBody>
      </p:sp>
    </p:spTree>
    <p:extLst>
      <p:ext uri="{BB962C8B-B14F-4D97-AF65-F5344CB8AC3E}">
        <p14:creationId xmlns:p14="http://schemas.microsoft.com/office/powerpoint/2010/main" val="508695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20</a:t>
            </a:fld>
            <a:endParaRPr lang="en-US"/>
          </a:p>
        </p:txBody>
      </p:sp>
    </p:spTree>
    <p:extLst>
      <p:ext uri="{BB962C8B-B14F-4D97-AF65-F5344CB8AC3E}">
        <p14:creationId xmlns:p14="http://schemas.microsoft.com/office/powerpoint/2010/main" val="553948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21</a:t>
            </a:fld>
            <a:endParaRPr lang="en-US"/>
          </a:p>
        </p:txBody>
      </p:sp>
    </p:spTree>
    <p:extLst>
      <p:ext uri="{BB962C8B-B14F-4D97-AF65-F5344CB8AC3E}">
        <p14:creationId xmlns:p14="http://schemas.microsoft.com/office/powerpoint/2010/main" val="2191774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3012157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23</a:t>
            </a:fld>
            <a:endParaRPr lang="en-US"/>
          </a:p>
        </p:txBody>
      </p:sp>
    </p:spTree>
    <p:extLst>
      <p:ext uri="{BB962C8B-B14F-4D97-AF65-F5344CB8AC3E}">
        <p14:creationId xmlns:p14="http://schemas.microsoft.com/office/powerpoint/2010/main" val="4156477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24</a:t>
            </a:fld>
            <a:endParaRPr lang="en-US"/>
          </a:p>
        </p:txBody>
      </p:sp>
    </p:spTree>
    <p:extLst>
      <p:ext uri="{BB962C8B-B14F-4D97-AF65-F5344CB8AC3E}">
        <p14:creationId xmlns:p14="http://schemas.microsoft.com/office/powerpoint/2010/main" val="329694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a:p>
            <a:pPr marL="0" indent="0">
              <a:buFont typeface="Arial" panose="020B0604020202020204" pitchFamily="34" charset="0"/>
              <a:buNone/>
            </a:pPr>
            <a:r>
              <a:rPr lang="en-US" sz="1200"/>
              <a:t>All educators must complete the training and sign off at least 2-4 weeks prior to the start of testing.</a:t>
            </a:r>
          </a:p>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3</a:t>
            </a:fld>
            <a:endParaRPr lang="en-US"/>
          </a:p>
        </p:txBody>
      </p:sp>
    </p:spTree>
    <p:extLst>
      <p:ext uri="{BB962C8B-B14F-4D97-AF65-F5344CB8AC3E}">
        <p14:creationId xmlns:p14="http://schemas.microsoft.com/office/powerpoint/2010/main" val="3414742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25</a:t>
            </a:fld>
            <a:endParaRPr lang="en-US"/>
          </a:p>
        </p:txBody>
      </p:sp>
    </p:spTree>
    <p:extLst>
      <p:ext uri="{BB962C8B-B14F-4D97-AF65-F5344CB8AC3E}">
        <p14:creationId xmlns:p14="http://schemas.microsoft.com/office/powerpoint/2010/main" val="3555599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26</a:t>
            </a:fld>
            <a:endParaRPr lang="en-US"/>
          </a:p>
        </p:txBody>
      </p:sp>
    </p:spTree>
    <p:extLst>
      <p:ext uri="{BB962C8B-B14F-4D97-AF65-F5344CB8AC3E}">
        <p14:creationId xmlns:p14="http://schemas.microsoft.com/office/powerpoint/2010/main" val="2793535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27</a:t>
            </a:fld>
            <a:endParaRPr lang="en-US"/>
          </a:p>
        </p:txBody>
      </p:sp>
    </p:spTree>
    <p:extLst>
      <p:ext uri="{BB962C8B-B14F-4D97-AF65-F5344CB8AC3E}">
        <p14:creationId xmlns:p14="http://schemas.microsoft.com/office/powerpoint/2010/main" val="2165847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28</a:t>
            </a:fld>
            <a:endParaRPr lang="en-US"/>
          </a:p>
        </p:txBody>
      </p:sp>
    </p:spTree>
    <p:extLst>
      <p:ext uri="{BB962C8B-B14F-4D97-AF65-F5344CB8AC3E}">
        <p14:creationId xmlns:p14="http://schemas.microsoft.com/office/powerpoint/2010/main" val="2049395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29</a:t>
            </a:fld>
            <a:endParaRPr lang="en-US"/>
          </a:p>
        </p:txBody>
      </p:sp>
    </p:spTree>
    <p:extLst>
      <p:ext uri="{BB962C8B-B14F-4D97-AF65-F5344CB8AC3E}">
        <p14:creationId xmlns:p14="http://schemas.microsoft.com/office/powerpoint/2010/main" val="659225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30</a:t>
            </a:fld>
            <a:endParaRPr lang="en-US"/>
          </a:p>
        </p:txBody>
      </p:sp>
    </p:spTree>
    <p:extLst>
      <p:ext uri="{BB962C8B-B14F-4D97-AF65-F5344CB8AC3E}">
        <p14:creationId xmlns:p14="http://schemas.microsoft.com/office/powerpoint/2010/main" val="3980902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31</a:t>
            </a:fld>
            <a:endParaRPr lang="en-US"/>
          </a:p>
        </p:txBody>
      </p:sp>
    </p:spTree>
    <p:extLst>
      <p:ext uri="{BB962C8B-B14F-4D97-AF65-F5344CB8AC3E}">
        <p14:creationId xmlns:p14="http://schemas.microsoft.com/office/powerpoint/2010/main" val="1429574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32</a:t>
            </a:fld>
            <a:endParaRPr lang="en-US"/>
          </a:p>
        </p:txBody>
      </p:sp>
    </p:spTree>
    <p:extLst>
      <p:ext uri="{BB962C8B-B14F-4D97-AF65-F5344CB8AC3E}">
        <p14:creationId xmlns:p14="http://schemas.microsoft.com/office/powerpoint/2010/main" val="2859260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33</a:t>
            </a:fld>
            <a:endParaRPr lang="en-US"/>
          </a:p>
        </p:txBody>
      </p:sp>
    </p:spTree>
    <p:extLst>
      <p:ext uri="{BB962C8B-B14F-4D97-AF65-F5344CB8AC3E}">
        <p14:creationId xmlns:p14="http://schemas.microsoft.com/office/powerpoint/2010/main" val="4216696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35</a:t>
            </a:fld>
            <a:endParaRPr lang="en-US"/>
          </a:p>
        </p:txBody>
      </p:sp>
    </p:spTree>
    <p:extLst>
      <p:ext uri="{BB962C8B-B14F-4D97-AF65-F5344CB8AC3E}">
        <p14:creationId xmlns:p14="http://schemas.microsoft.com/office/powerpoint/2010/main" val="321849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 staff with an agreement to abide by sheet for them to sign</a:t>
            </a:r>
            <a:r>
              <a:rPr lang="en-US" baseline="0"/>
              <a:t> along with a sign off that they have received this training.  </a:t>
            </a:r>
            <a:r>
              <a:rPr lang="en-US"/>
              <a:t>We will complete the sign off process at the end of our training.</a:t>
            </a:r>
          </a:p>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4</a:t>
            </a:fld>
            <a:endParaRPr lang="en-US"/>
          </a:p>
        </p:txBody>
      </p:sp>
    </p:spTree>
    <p:extLst>
      <p:ext uri="{BB962C8B-B14F-4D97-AF65-F5344CB8AC3E}">
        <p14:creationId xmlns:p14="http://schemas.microsoft.com/office/powerpoint/2010/main" val="1057975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37</a:t>
            </a:fld>
            <a:endParaRPr lang="en-US"/>
          </a:p>
        </p:txBody>
      </p:sp>
    </p:spTree>
    <p:extLst>
      <p:ext uri="{BB962C8B-B14F-4D97-AF65-F5344CB8AC3E}">
        <p14:creationId xmlns:p14="http://schemas.microsoft.com/office/powerpoint/2010/main" val="2673824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38</a:t>
            </a:fld>
            <a:endParaRPr lang="en-US"/>
          </a:p>
        </p:txBody>
      </p:sp>
    </p:spTree>
    <p:extLst>
      <p:ext uri="{BB962C8B-B14F-4D97-AF65-F5344CB8AC3E}">
        <p14:creationId xmlns:p14="http://schemas.microsoft.com/office/powerpoint/2010/main" val="2821883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39</a:t>
            </a:fld>
            <a:endParaRPr lang="en-US"/>
          </a:p>
        </p:txBody>
      </p:sp>
    </p:spTree>
    <p:extLst>
      <p:ext uri="{BB962C8B-B14F-4D97-AF65-F5344CB8AC3E}">
        <p14:creationId xmlns:p14="http://schemas.microsoft.com/office/powerpoint/2010/main" val="375496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download or provide</a:t>
            </a:r>
            <a:r>
              <a:rPr lang="en-US" baseline="0"/>
              <a:t> the materials to district staff to assist with completion of the training.</a:t>
            </a:r>
            <a:endParaRPr lang="en-US"/>
          </a:p>
        </p:txBody>
      </p:sp>
      <p:sp>
        <p:nvSpPr>
          <p:cNvPr id="4" name="Slide Number Placeholder 3"/>
          <p:cNvSpPr>
            <a:spLocks noGrp="1"/>
          </p:cNvSpPr>
          <p:nvPr>
            <p:ph type="sldNum" sz="quarter" idx="10"/>
          </p:nvPr>
        </p:nvSpPr>
        <p:spPr/>
        <p:txBody>
          <a:bodyPr/>
          <a:lstStyle/>
          <a:p>
            <a:fld id="{C7F09A3C-51F8-4BF1-B1DB-11099D87CE1B}" type="slidenum">
              <a:rPr lang="en-US" smtClean="0"/>
              <a:t>5</a:t>
            </a:fld>
            <a:endParaRPr lang="en-US"/>
          </a:p>
        </p:txBody>
      </p:sp>
    </p:spTree>
    <p:extLst>
      <p:ext uri="{BB962C8B-B14F-4D97-AF65-F5344CB8AC3E}">
        <p14:creationId xmlns:p14="http://schemas.microsoft.com/office/powerpoint/2010/main" val="330117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download or provide</a:t>
            </a:r>
            <a:r>
              <a:rPr lang="en-US" baseline="0"/>
              <a:t> the materials to district staff to assist with completion of the training.  </a:t>
            </a:r>
            <a:endParaRPr lang="en-US"/>
          </a:p>
        </p:txBody>
      </p:sp>
      <p:sp>
        <p:nvSpPr>
          <p:cNvPr id="4" name="Slide Number Placeholder 3"/>
          <p:cNvSpPr>
            <a:spLocks noGrp="1"/>
          </p:cNvSpPr>
          <p:nvPr>
            <p:ph type="sldNum" sz="quarter" idx="10"/>
          </p:nvPr>
        </p:nvSpPr>
        <p:spPr/>
        <p:txBody>
          <a:bodyPr/>
          <a:lstStyle/>
          <a:p>
            <a:fld id="{C7F09A3C-51F8-4BF1-B1DB-11099D87CE1B}" type="slidenum">
              <a:rPr lang="en-US" smtClean="0"/>
              <a:t>6</a:t>
            </a:fld>
            <a:endParaRPr lang="en-US"/>
          </a:p>
        </p:txBody>
      </p:sp>
    </p:spTree>
    <p:extLst>
      <p:ext uri="{BB962C8B-B14F-4D97-AF65-F5344CB8AC3E}">
        <p14:creationId xmlns:p14="http://schemas.microsoft.com/office/powerpoint/2010/main" val="18847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download or provide</a:t>
            </a:r>
            <a:r>
              <a:rPr lang="en-US" baseline="0"/>
              <a:t> the materials to district staff to assist with completion of the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Have staff: Highlight text that is important to them when administering a state assessment.   Allow time for discussion of </a:t>
            </a:r>
            <a:r>
              <a:rPr lang="en-US" baseline="0"/>
              <a:t> text in the document as you work through the training.</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7</a:t>
            </a:fld>
            <a:endParaRPr lang="en-US"/>
          </a:p>
        </p:txBody>
      </p:sp>
    </p:spTree>
    <p:extLst>
      <p:ext uri="{BB962C8B-B14F-4D97-AF65-F5344CB8AC3E}">
        <p14:creationId xmlns:p14="http://schemas.microsoft.com/office/powerpoint/2010/main" val="329926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Have staff: Highlight text that is important to the role they serve when administering a state assessment.   Allow time for discussion of </a:t>
            </a:r>
            <a:r>
              <a:rPr lang="en-US" baseline="0"/>
              <a:t> text in the document as you work through the training.</a:t>
            </a:r>
            <a:endParaRPr lang="en-US"/>
          </a:p>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8</a:t>
            </a:fld>
            <a:endParaRPr lang="en-US"/>
          </a:p>
        </p:txBody>
      </p:sp>
    </p:spTree>
    <p:extLst>
      <p:ext uri="{BB962C8B-B14F-4D97-AF65-F5344CB8AC3E}">
        <p14:creationId xmlns:p14="http://schemas.microsoft.com/office/powerpoint/2010/main" val="239877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time</a:t>
            </a:r>
            <a:r>
              <a:rPr lang="en-US" baseline="0"/>
              <a:t> to read and review the 2020-2021 Test Security and Ethics Fact Sheet and the 2020-2021 Appropriate Testing Practices Fact sheet now.  This training will refer back to these documents.</a:t>
            </a:r>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9</a:t>
            </a:fld>
            <a:endParaRPr lang="en-US"/>
          </a:p>
        </p:txBody>
      </p:sp>
    </p:spTree>
    <p:extLst>
      <p:ext uri="{BB962C8B-B14F-4D97-AF65-F5344CB8AC3E}">
        <p14:creationId xmlns:p14="http://schemas.microsoft.com/office/powerpoint/2010/main" val="211809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0B2E3-F1A7-C446-9744-443F505914C9}" type="slidenum">
              <a:rPr lang="en-US" smtClean="0"/>
              <a:t>10</a:t>
            </a:fld>
            <a:endParaRPr lang="en-US"/>
          </a:p>
        </p:txBody>
      </p:sp>
    </p:spTree>
    <p:extLst>
      <p:ext uri="{BB962C8B-B14F-4D97-AF65-F5344CB8AC3E}">
        <p14:creationId xmlns:p14="http://schemas.microsoft.com/office/powerpoint/2010/main" val="2068890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5" name="Date Placeholder 4"/>
          <p:cNvSpPr>
            <a:spLocks noGrp="1"/>
          </p:cNvSpPr>
          <p:nvPr>
            <p:ph type="dt" sz="half" idx="10"/>
          </p:nvPr>
        </p:nvSpPr>
        <p:spPr/>
        <p:txBody>
          <a:bodyPr/>
          <a:lstStyle/>
          <a:p>
            <a:fld id="{5706A09E-12D5-4B1D-B8BB-C300B1DDD423}" type="datetime1">
              <a:rPr lang="en-US" smtClean="0"/>
              <a:t>10/14/2020</a:t>
            </a:fld>
            <a:endParaRPr lang="en-US"/>
          </a:p>
        </p:txBody>
      </p:sp>
      <p:sp>
        <p:nvSpPr>
          <p:cNvPr id="7" name="Footer Placeholder 6"/>
          <p:cNvSpPr>
            <a:spLocks noGrp="1"/>
          </p:cNvSpPr>
          <p:nvPr>
            <p:ph type="ftr" sz="quarter" idx="11"/>
          </p:nvPr>
        </p:nvSpPr>
        <p:spPr/>
        <p:txBody>
          <a:bodyPr/>
          <a:lstStyle/>
          <a:p>
            <a:r>
              <a:rPr lang="en-US"/>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91CA53D-4C84-40AA-983E-A1E818A7FEFC}" type="datetime1">
              <a:rPr lang="en-US" smtClean="0"/>
              <a:t>10/14/2020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8E2FCEE-AE66-4EAB-9C04-97F8A56A6354}" type="datetime1">
              <a:rPr lang="en-US" smtClean="0"/>
              <a:t>10/14/2020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10/14/2020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 name="Date Placeholder 1"/>
          <p:cNvSpPr>
            <a:spLocks noGrp="1"/>
          </p:cNvSpPr>
          <p:nvPr>
            <p:ph type="dt" sz="half" idx="10"/>
          </p:nvPr>
        </p:nvSpPr>
        <p:spPr/>
        <p:txBody>
          <a:bodyPr/>
          <a:lstStyle/>
          <a:p>
            <a:fld id="{B07CEF46-0123-4A75-9835-49DC49D53DE2}" type="datetime1">
              <a:rPr lang="en-US" smtClean="0"/>
              <a:t>10/14/2020</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8"/>
            <a:endParaRPr/>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2A6378D-18AE-47D1-B10A-42F623B40082}" type="datetime1">
              <a:rPr lang="en-US" smtClean="0"/>
              <a:t>10/14/2020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21F6AE8-D704-41F6-B16A-5547B5672AC1}" type="datetime1">
              <a:rPr lang="en-US" smtClean="0"/>
              <a:t>10/14/2020</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10/14/2020</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10/14/2020</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10/14/2020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10/14/2020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10/14/2020</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ksassessment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hatis.techtarget.com/definition/de-anonymization-deanonymizat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ksassessment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ksassessment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ksassessment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5290" y="914400"/>
            <a:ext cx="7572054" cy="873303"/>
          </a:xfrm>
        </p:spPr>
        <p:txBody>
          <a:bodyPr>
            <a:noAutofit/>
          </a:bodyPr>
          <a:lstStyle/>
          <a:p>
            <a:pPr algn="ctr"/>
            <a:r>
              <a:rPr lang="en-US" sz="4800" b="1" dirty="0">
                <a:solidFill>
                  <a:schemeClr val="accent5">
                    <a:lumMod val="75000"/>
                  </a:schemeClr>
                </a:solidFill>
                <a:latin typeface="Raleway" charset="0"/>
                <a:ea typeface="Raleway" charset="0"/>
                <a:cs typeface="Raleway" charset="0"/>
              </a:rPr>
              <a:t>Test </a:t>
            </a:r>
            <a:r>
              <a:rPr lang="en-US" sz="4800" b="1" dirty="0" smtClean="0">
                <a:solidFill>
                  <a:schemeClr val="accent5">
                    <a:lumMod val="75000"/>
                  </a:schemeClr>
                </a:solidFill>
                <a:latin typeface="Raleway" charset="0"/>
                <a:ea typeface="Raleway" charset="0"/>
                <a:cs typeface="Raleway" charset="0"/>
              </a:rPr>
              <a:t>Security and </a:t>
            </a:r>
            <a:r>
              <a:rPr lang="en-US" sz="4800" b="1" dirty="0">
                <a:solidFill>
                  <a:schemeClr val="accent5">
                    <a:lumMod val="75000"/>
                  </a:schemeClr>
                </a:solidFill>
                <a:latin typeface="Raleway" charset="0"/>
                <a:ea typeface="Raleway" charset="0"/>
                <a:cs typeface="Raleway" charset="0"/>
              </a:rPr>
              <a:t>Ethics</a:t>
            </a:r>
          </a:p>
        </p:txBody>
      </p:sp>
      <p:sp>
        <p:nvSpPr>
          <p:cNvPr id="3" name="Subtitle 2"/>
          <p:cNvSpPr>
            <a:spLocks noGrp="1"/>
          </p:cNvSpPr>
          <p:nvPr>
            <p:ph type="subTitle" idx="1"/>
          </p:nvPr>
        </p:nvSpPr>
        <p:spPr>
          <a:xfrm>
            <a:off x="5004308" y="2151151"/>
            <a:ext cx="6954016" cy="1752600"/>
          </a:xfrm>
        </p:spPr>
        <p:txBody>
          <a:bodyPr>
            <a:noAutofit/>
          </a:bodyPr>
          <a:lstStyle/>
          <a:p>
            <a:pPr algn="ctr"/>
            <a:r>
              <a:rPr lang="en-US" sz="3200" b="1" dirty="0">
                <a:solidFill>
                  <a:schemeClr val="accent5">
                    <a:lumMod val="75000"/>
                  </a:schemeClr>
                </a:solidFill>
                <a:latin typeface="Arial Black" panose="020B0A04020102020204" pitchFamily="34" charset="0"/>
              </a:rPr>
              <a:t>Kansas Assessment Program</a:t>
            </a:r>
          </a:p>
          <a:p>
            <a:pPr algn="ctr"/>
            <a:r>
              <a:rPr lang="en-US" sz="3200" b="1" dirty="0">
                <a:solidFill>
                  <a:schemeClr val="accent5">
                    <a:lumMod val="75000"/>
                  </a:schemeClr>
                </a:solidFill>
                <a:latin typeface="Arial Black" panose="020B0A04020102020204" pitchFamily="34" charset="0"/>
              </a:rPr>
              <a:t>Training Course</a:t>
            </a:r>
          </a:p>
          <a:p>
            <a:pPr algn="ctr"/>
            <a:r>
              <a:rPr lang="en-US" sz="3200" b="1" dirty="0">
                <a:solidFill>
                  <a:schemeClr val="accent5">
                    <a:lumMod val="75000"/>
                  </a:schemeClr>
                </a:solidFill>
                <a:latin typeface="Arial Black" panose="020B0A04020102020204" pitchFamily="34" charset="0"/>
              </a:rPr>
              <a:t>For </a:t>
            </a:r>
            <a:r>
              <a:rPr lang="en-US" sz="3200" b="1" dirty="0" smtClean="0">
                <a:solidFill>
                  <a:schemeClr val="accent5">
                    <a:lumMod val="75000"/>
                  </a:schemeClr>
                </a:solidFill>
                <a:latin typeface="Arial Black" panose="020B0A04020102020204" pitchFamily="34" charset="0"/>
              </a:rPr>
              <a:t>Educators</a:t>
            </a:r>
            <a:endParaRPr lang="en-US" sz="3200" b="1" dirty="0">
              <a:solidFill>
                <a:schemeClr val="accent5">
                  <a:lumMod val="75000"/>
                </a:schemeClr>
              </a:solidFill>
              <a:latin typeface="Arial Black" panose="020B0A04020102020204" pitchFamily="34" charset="0"/>
            </a:endParaRPr>
          </a:p>
        </p:txBody>
      </p:sp>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2612" y="6019800"/>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4769" y="4267199"/>
            <a:ext cx="2933093" cy="1620145"/>
          </a:xfrm>
          <a:prstGeom prst="rect">
            <a:avLst/>
          </a:prstGeom>
        </p:spPr>
      </p:pic>
    </p:spTree>
    <p:extLst>
      <p:ext uri="{BB962C8B-B14F-4D97-AF65-F5344CB8AC3E}">
        <p14:creationId xmlns:p14="http://schemas.microsoft.com/office/powerpoint/2010/main" val="125835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rial" panose="020B0604020202020204" pitchFamily="34" charset="0"/>
                <a:cs typeface="Arial" panose="020B0604020202020204" pitchFamily="34" charset="0"/>
              </a:rPr>
              <a:t>Purpose</a:t>
            </a:r>
          </a:p>
        </p:txBody>
      </p:sp>
      <p:sp>
        <p:nvSpPr>
          <p:cNvPr id="3" name="Content Placeholder 2"/>
          <p:cNvSpPr>
            <a:spLocks noGrp="1"/>
          </p:cNvSpPr>
          <p:nvPr>
            <p:ph idx="1"/>
          </p:nvPr>
        </p:nvSpPr>
        <p:spPr>
          <a:xfrm>
            <a:off x="1117309" y="2228537"/>
            <a:ext cx="9735513" cy="3025946"/>
          </a:xfrm>
        </p:spPr>
        <p:txBody>
          <a:bodyPr vert="horz" lIns="121899" tIns="60949" rIns="121899" bIns="60949" rtlCol="0" anchor="t">
            <a:normAutofit/>
          </a:bodyPr>
          <a:lstStyle/>
          <a:p>
            <a:pPr marL="304165" indent="-304165"/>
            <a:r>
              <a:rPr lang="en-US" dirty="0">
                <a:latin typeface="Arial" panose="020B0604020202020204" pitchFamily="34" charset="0"/>
                <a:cs typeface="Arial" panose="020B0604020202020204" pitchFamily="34" charset="0"/>
              </a:rPr>
              <a:t>Test security is essential to obtain reliable and valid scores for accountability purposes.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04165" indent="-304165"/>
            <a:r>
              <a:rPr lang="en-US" dirty="0">
                <a:latin typeface="Arial" panose="020B0604020202020204" pitchFamily="34" charset="0"/>
                <a:cs typeface="Arial" panose="020B0604020202020204" pitchFamily="34" charset="0"/>
              </a:rPr>
              <a:t>Accordingly, the Kansas State Department of Education must take every step to assure the security and confidentiality of the state test materials.</a:t>
            </a:r>
          </a:p>
          <a:p>
            <a:pPr marL="304165" indent="-304165"/>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4012" y="5943600"/>
            <a:ext cx="857473" cy="41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69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589" y="1348412"/>
            <a:ext cx="10157354" cy="975360"/>
          </a:xfrm>
        </p:spPr>
        <p:txBody>
          <a:bodyPr>
            <a:normAutofit/>
          </a:bodyPr>
          <a:lstStyle/>
          <a:p>
            <a:pPr algn="ctr"/>
            <a:r>
              <a:rPr lang="en-US" sz="4800" b="1" dirty="0">
                <a:latin typeface="Arial" panose="020B0604020202020204" pitchFamily="34" charset="0"/>
                <a:cs typeface="Arial" panose="020B0604020202020204" pitchFamily="34" charset="0"/>
              </a:rPr>
              <a:t>Purpose</a:t>
            </a:r>
          </a:p>
        </p:txBody>
      </p:sp>
      <p:sp>
        <p:nvSpPr>
          <p:cNvPr id="3" name="Content Placeholder 2"/>
          <p:cNvSpPr>
            <a:spLocks noGrp="1"/>
          </p:cNvSpPr>
          <p:nvPr>
            <p:ph idx="1"/>
          </p:nvPr>
        </p:nvSpPr>
        <p:spPr>
          <a:xfrm>
            <a:off x="1187823" y="2455852"/>
            <a:ext cx="10016326" cy="2476828"/>
          </a:xfrm>
        </p:spPr>
        <p:txBody>
          <a:bodyPr vert="horz" lIns="121899" tIns="60949" rIns="121899" bIns="60949" rtlCol="0" anchor="t">
            <a:normAutofit/>
          </a:bodyPr>
          <a:lstStyle/>
          <a:p>
            <a:pPr marL="304165" indent="-304165"/>
            <a:endParaRPr lang="en-US" dirty="0"/>
          </a:p>
          <a:p>
            <a:pPr marL="0" indent="0">
              <a:buNone/>
            </a:pPr>
            <a:r>
              <a:rPr lang="en-US" dirty="0">
                <a:latin typeface="Arial" panose="020B0604020202020204" pitchFamily="34" charset="0"/>
                <a:cs typeface="Arial" panose="020B0604020202020204" pitchFamily="34" charset="0"/>
              </a:rPr>
              <a:t>Everyone who is involved in student testing, communicates results, and/or receives testing information is responsible for test security.</a:t>
            </a:r>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7190" y="6172200"/>
            <a:ext cx="857473" cy="41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29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rial" panose="020B0604020202020204" pitchFamily="34" charset="0"/>
                <a:cs typeface="Arial" panose="020B0604020202020204" pitchFamily="34" charset="0"/>
              </a:rPr>
              <a:t>Purpose</a:t>
            </a:r>
            <a:r>
              <a:rPr lang="en-US" sz="3001" b="1"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558127" y="1479113"/>
            <a:ext cx="10932994" cy="5088860"/>
          </a:xfrm>
        </p:spPr>
        <p:txBody>
          <a:bodyPr vert="horz" lIns="121899" tIns="60949" rIns="121899" bIns="60949" rtlCol="0" anchor="t">
            <a:normAutofit/>
          </a:bodyPr>
          <a:lstStyle/>
          <a:p>
            <a:pPr marL="0" indent="0">
              <a:buNone/>
            </a:pPr>
            <a:r>
              <a:rPr lang="en-US" dirty="0">
                <a:latin typeface="Arial" panose="020B0604020202020204" pitchFamily="34" charset="0"/>
                <a:ea typeface="+mn-lt"/>
                <a:cs typeface="Arial" panose="020B0604020202020204" pitchFamily="34" charset="0"/>
              </a:rPr>
              <a:t>All Kansas assessment programs must abide by test security and ethical testing practices. These programs include the following:</a:t>
            </a:r>
            <a:endParaRPr lang="en-US" dirty="0">
              <a:latin typeface="Arial" panose="020B0604020202020204" pitchFamily="34" charset="0"/>
              <a:cs typeface="Arial" panose="020B0604020202020204" pitchFamily="34" charset="0"/>
            </a:endParaRPr>
          </a:p>
          <a:p>
            <a:pPr marL="730885" lvl="1" indent="-304165">
              <a:buFont typeface="Arial" pitchFamily="34" charset="0"/>
              <a:buChar char="•"/>
            </a:pPr>
            <a:r>
              <a:rPr lang="en-US" sz="2400" dirty="0">
                <a:latin typeface="Arial" panose="020B0604020202020204" pitchFamily="34" charset="0"/>
                <a:ea typeface="+mn-lt"/>
                <a:cs typeface="Arial" panose="020B0604020202020204" pitchFamily="34" charset="0"/>
              </a:rPr>
              <a:t>Kansas assessment summative tests in English language arts (ELA), math, and science</a:t>
            </a:r>
          </a:p>
          <a:p>
            <a:pPr marL="730885" lvl="1" indent="-304165">
              <a:buFont typeface="Arial" pitchFamily="34" charset="0"/>
              <a:buChar char="•"/>
            </a:pPr>
            <a:r>
              <a:rPr lang="en-US" sz="2400" dirty="0">
                <a:latin typeface="Arial" panose="020B0604020202020204" pitchFamily="34" charset="0"/>
                <a:ea typeface="+mn-lt"/>
                <a:cs typeface="Arial" panose="020B0604020202020204" pitchFamily="34" charset="0"/>
              </a:rPr>
              <a:t>Kansas assessment predictive interim assessments in ELA and math</a:t>
            </a:r>
          </a:p>
          <a:p>
            <a:pPr marL="730885" lvl="1" indent="-304165">
              <a:buFont typeface="Arial" pitchFamily="34" charset="0"/>
              <a:buChar char="•"/>
            </a:pPr>
            <a:r>
              <a:rPr lang="en-US" sz="2400" dirty="0">
                <a:latin typeface="Arial" panose="020B0604020202020204" pitchFamily="34" charset="0"/>
                <a:ea typeface="+mn-lt"/>
                <a:cs typeface="Arial" panose="020B0604020202020204" pitchFamily="34" charset="0"/>
              </a:rPr>
              <a:t>Kansas English Language Proficiency Assessment (KELPA) </a:t>
            </a:r>
          </a:p>
          <a:p>
            <a:pPr marL="730885" lvl="1" indent="-304165">
              <a:buFont typeface="Arial" pitchFamily="34" charset="0"/>
              <a:buChar char="•"/>
            </a:pPr>
            <a:r>
              <a:rPr lang="en-US" sz="2400" dirty="0" err="1">
                <a:latin typeface="Arial" panose="020B0604020202020204" pitchFamily="34" charset="0"/>
                <a:ea typeface="+mn-lt"/>
                <a:cs typeface="Arial" panose="020B0604020202020204" pitchFamily="34" charset="0"/>
              </a:rPr>
              <a:t>cPass</a:t>
            </a:r>
            <a:r>
              <a:rPr lang="en-US" sz="2400" baseline="30000" dirty="0">
                <a:latin typeface="Arial" panose="020B0604020202020204" pitchFamily="34" charset="0"/>
                <a:cs typeface="Arial" panose="020B0604020202020204" pitchFamily="34" charset="0"/>
              </a:rPr>
              <a:t>® </a:t>
            </a:r>
            <a:r>
              <a:rPr lang="en-US" sz="2400" dirty="0">
                <a:latin typeface="Arial" panose="020B0604020202020204" pitchFamily="34" charset="0"/>
                <a:ea typeface="+mn-lt"/>
                <a:cs typeface="Arial" panose="020B0604020202020204" pitchFamily="34" charset="0"/>
              </a:rPr>
              <a:t>assessment</a:t>
            </a:r>
          </a:p>
          <a:p>
            <a:pPr marL="730885" lvl="1" indent="-304165">
              <a:buFont typeface="Arial" pitchFamily="34" charset="0"/>
              <a:buChar char="•"/>
            </a:pPr>
            <a:r>
              <a:rPr lang="en-US" sz="2400" dirty="0">
                <a:latin typeface="Arial" panose="020B0604020202020204" pitchFamily="34" charset="0"/>
                <a:ea typeface="+mn-lt"/>
                <a:cs typeface="Arial" panose="020B0604020202020204" pitchFamily="34" charset="0"/>
              </a:rPr>
              <a:t>Dynamic Learning Maps</a:t>
            </a:r>
            <a:r>
              <a:rPr lang="en-US" sz="2400" baseline="30000" dirty="0">
                <a:latin typeface="Arial" panose="020B0604020202020204" pitchFamily="34" charset="0"/>
                <a:ea typeface="+mn-lt"/>
                <a:cs typeface="Arial" panose="020B0604020202020204" pitchFamily="34" charset="0"/>
              </a:rPr>
              <a:t>®</a:t>
            </a:r>
            <a:r>
              <a:rPr lang="en-US" sz="2400" dirty="0">
                <a:latin typeface="Arial" panose="020B0604020202020204" pitchFamily="34" charset="0"/>
                <a:ea typeface="+mn-lt"/>
                <a:cs typeface="Arial" panose="020B0604020202020204" pitchFamily="34" charset="0"/>
              </a:rPr>
              <a:t> (DLM</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ea typeface="+mn-lt"/>
                <a:cs typeface="Arial" panose="020B0604020202020204" pitchFamily="34" charset="0"/>
              </a:rPr>
              <a:t>) alternate assessments</a:t>
            </a:r>
          </a:p>
          <a:p>
            <a:pPr marL="853440" lvl="3" indent="0">
              <a:buNone/>
            </a:pPr>
            <a:r>
              <a:rPr lang="en-US" sz="2000" dirty="0">
                <a:latin typeface="Arial" panose="020B0604020202020204" pitchFamily="34" charset="0"/>
                <a:ea typeface="+mn-lt"/>
                <a:cs typeface="Arial" panose="020B0604020202020204" pitchFamily="34" charset="0"/>
              </a:rPr>
              <a:t>*NOTE: Additional training modules are provided for staff administering DLM assessments</a:t>
            </a:r>
            <a:r>
              <a:rPr lang="en-US" sz="2000" dirty="0">
                <a:ea typeface="+mn-lt"/>
                <a:cs typeface="+mn-lt"/>
              </a:rPr>
              <a:t>.</a:t>
            </a:r>
            <a:endParaRPr lang="en-US"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4012" y="6019800"/>
            <a:ext cx="857473" cy="41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22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638" y="274639"/>
            <a:ext cx="11072601" cy="1143000"/>
          </a:xfrm>
        </p:spPr>
        <p:txBody>
          <a:bodyPr>
            <a:normAutofit fontScale="90000"/>
          </a:bodyPr>
          <a:lstStyle/>
          <a:p>
            <a:r>
              <a:rPr lang="en-US" b="1" dirty="0">
                <a:latin typeface="Arial" panose="020B0604020202020204" pitchFamily="34" charset="0"/>
                <a:cs typeface="Arial" panose="020B0604020202020204" pitchFamily="34" charset="0"/>
              </a:rPr>
              <a:t>District Test Coordinators Responsibilities</a:t>
            </a:r>
          </a:p>
        </p:txBody>
      </p:sp>
      <p:sp>
        <p:nvSpPr>
          <p:cNvPr id="3" name="Content Placeholder 2"/>
          <p:cNvSpPr>
            <a:spLocks noGrp="1"/>
          </p:cNvSpPr>
          <p:nvPr>
            <p:ph idx="1"/>
          </p:nvPr>
        </p:nvSpPr>
        <p:spPr>
          <a:xfrm>
            <a:off x="760412" y="1524000"/>
            <a:ext cx="10287000" cy="3809969"/>
          </a:xfrm>
        </p:spPr>
        <p:txBody>
          <a:bodyPr vert="horz" lIns="121899" tIns="60949" rIns="121899" bIns="60949" rtlCol="0" anchor="t">
            <a:normAutofit/>
          </a:bodyPr>
          <a:lstStyle/>
          <a:p>
            <a:pPr marL="457200" indent="-457200"/>
            <a:r>
              <a:rPr lang="en-US" dirty="0">
                <a:latin typeface="Arial" panose="020B0604020202020204" pitchFamily="34" charset="0"/>
                <a:ea typeface="+mn-lt"/>
                <a:cs typeface="Arial" panose="020B0604020202020204" pitchFamily="34" charset="0"/>
              </a:rPr>
              <a:t>Oversee test security for the entire district. </a:t>
            </a:r>
            <a:br>
              <a:rPr lang="en-US" dirty="0">
                <a:latin typeface="Arial" panose="020B0604020202020204" pitchFamily="34" charset="0"/>
                <a:ea typeface="+mn-lt"/>
                <a:cs typeface="Arial" panose="020B0604020202020204" pitchFamily="34" charset="0"/>
              </a:rPr>
            </a:br>
            <a:endParaRPr lang="en-US" dirty="0">
              <a:latin typeface="Arial" panose="020B0604020202020204" pitchFamily="34" charset="0"/>
              <a:ea typeface="+mn-lt"/>
              <a:cs typeface="Arial" panose="020B0604020202020204" pitchFamily="34" charset="0"/>
            </a:endParaRPr>
          </a:p>
          <a:p>
            <a:pPr marL="457200" indent="-457200"/>
            <a:r>
              <a:rPr lang="en-US" dirty="0">
                <a:latin typeface="Arial" panose="020B0604020202020204" pitchFamily="34" charset="0"/>
                <a:ea typeface="+mn-lt"/>
                <a:cs typeface="Arial" panose="020B0604020202020204" pitchFamily="34" charset="0"/>
              </a:rPr>
              <a:t>Establish and implement test security and ethics procedures for the district. </a:t>
            </a:r>
            <a:br>
              <a:rPr lang="en-US" dirty="0">
                <a:latin typeface="Arial" panose="020B0604020202020204" pitchFamily="34" charset="0"/>
                <a:ea typeface="+mn-lt"/>
                <a:cs typeface="Arial" panose="020B0604020202020204" pitchFamily="34" charset="0"/>
              </a:rPr>
            </a:br>
            <a:endParaRPr lang="en-US" dirty="0">
              <a:latin typeface="Arial" panose="020B0604020202020204" pitchFamily="34" charset="0"/>
              <a:ea typeface="+mn-lt"/>
              <a:cs typeface="Arial" panose="020B0604020202020204" pitchFamily="34" charset="0"/>
            </a:endParaRPr>
          </a:p>
          <a:p>
            <a:pPr marL="457200" indent="-457200"/>
            <a:r>
              <a:rPr lang="en-US" dirty="0">
                <a:latin typeface="Arial" panose="020B0604020202020204" pitchFamily="34" charset="0"/>
                <a:ea typeface="+mn-lt"/>
                <a:cs typeface="Arial" panose="020B0604020202020204" pitchFamily="34" charset="0"/>
              </a:rPr>
              <a:t>Train district and building-level personnel before testing begins, including training regarding test security procedures, ethics of testing, and reporting/documentation of accommodations. </a:t>
            </a:r>
          </a:p>
          <a:p>
            <a:pPr marL="304165" indent="-304165"/>
            <a:endParaRPr lang="en-US" dirty="0">
              <a:latin typeface="Arial" panose="020B0604020202020204" pitchFamily="34" charset="0"/>
              <a:ea typeface="+mn-lt"/>
              <a:cs typeface="Arial" panose="020B0604020202020204" pitchFamily="34" charset="0"/>
            </a:endParaRPr>
          </a:p>
          <a:p>
            <a:pPr marL="457200" indent="-457200"/>
            <a:endParaRPr lang="en-US" dirty="0">
              <a:ea typeface="+mn-lt"/>
              <a:cs typeface="+mn-lt"/>
            </a:endParaRPr>
          </a:p>
          <a:p>
            <a:pPr marL="457200" indent="-457200"/>
            <a:endParaRPr lang="en-US" dirty="0"/>
          </a:p>
          <a:p>
            <a:pPr marL="304165" indent="-304165"/>
            <a:endParaRPr lang="en-US" dirty="0"/>
          </a:p>
          <a:p>
            <a:pPr marL="457200" indent="-457200"/>
            <a:endParaRPr lang="en-US" dirty="0"/>
          </a:p>
        </p:txBody>
      </p:sp>
      <p:sp>
        <p:nvSpPr>
          <p:cNvPr id="6" name="TextBox 5">
            <a:extLst>
              <a:ext uri="{FF2B5EF4-FFF2-40B4-BE49-F238E27FC236}">
                <a16:creationId xmlns:a16="http://schemas.microsoft.com/office/drawing/2014/main" xmlns="" id="{7857A1AD-AB84-49BF-8E21-FB09E67F54CB}"/>
              </a:ext>
            </a:extLst>
          </p:cNvPr>
          <p:cNvSpPr txBox="1"/>
          <p:nvPr/>
        </p:nvSpPr>
        <p:spPr>
          <a:xfrm>
            <a:off x="2622024" y="5333552"/>
            <a:ext cx="6553198" cy="707886"/>
          </a:xfrm>
          <a:prstGeom prst="rect">
            <a:avLst/>
          </a:prstGeom>
          <a:solidFill>
            <a:schemeClr val="accent4">
              <a:lumMod val="20000"/>
              <a:lumOff val="80000"/>
            </a:schemeClr>
          </a:solidFill>
          <a:ln w="38100">
            <a:solidFill>
              <a:schemeClr val="tx1"/>
            </a:solidFill>
          </a:ln>
        </p:spPr>
        <p:txBody>
          <a:bodyPr wrap="square" lIns="91440" tIns="45720" rIns="91440" bIns="45720" rtlCol="0" anchor="t">
            <a:spAutoFit/>
          </a:bodyPr>
          <a:lstStyle/>
          <a:p>
            <a:pPr algn="ctr"/>
            <a:r>
              <a:rPr lang="en-US" sz="2000" dirty="0">
                <a:latin typeface="Verdana"/>
                <a:ea typeface="Verdana"/>
                <a:cs typeface="Verdana"/>
              </a:rPr>
              <a:t>Refer to the </a:t>
            </a:r>
            <a:r>
              <a:rPr lang="en-US" sz="2000" i="1" dirty="0">
                <a:latin typeface="Verdana"/>
                <a:ea typeface="Verdana"/>
                <a:cs typeface="Verdana"/>
              </a:rPr>
              <a:t>KSDE Test Security Guidelines</a:t>
            </a:r>
            <a:r>
              <a:rPr lang="en-US" sz="2000" dirty="0">
                <a:latin typeface="Verdana"/>
                <a:ea typeface="Verdana"/>
                <a:cs typeface="Verdana"/>
              </a:rPr>
              <a:t> document for a complete list of responsibilities. </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503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563880"/>
            <a:ext cx="10157354" cy="1397000"/>
          </a:xfrm>
        </p:spPr>
        <p:txBody>
          <a:bodyPr/>
          <a:lstStyle/>
          <a:p>
            <a:pPr algn="ctr"/>
            <a:r>
              <a:rPr lang="en-US" b="1" dirty="0">
                <a:latin typeface="Arial" panose="020B0604020202020204" pitchFamily="34" charset="0"/>
                <a:cs typeface="Arial" panose="020B0604020202020204" pitchFamily="34" charset="0"/>
              </a:rPr>
              <a:t>DTC Responsibilities</a:t>
            </a:r>
          </a:p>
        </p:txBody>
      </p:sp>
      <p:sp>
        <p:nvSpPr>
          <p:cNvPr id="3" name="Content Placeholder 2"/>
          <p:cNvSpPr>
            <a:spLocks noGrp="1"/>
          </p:cNvSpPr>
          <p:nvPr>
            <p:ph idx="1"/>
          </p:nvPr>
        </p:nvSpPr>
        <p:spPr>
          <a:xfrm>
            <a:off x="865416" y="2165058"/>
            <a:ext cx="10409247" cy="4456405"/>
          </a:xfrm>
        </p:spPr>
        <p:txBody>
          <a:bodyPr vert="horz" lIns="121899" tIns="60949" rIns="121899" bIns="60949" rtlCol="0" anchor="t">
            <a:normAutofit/>
          </a:bodyPr>
          <a:lstStyle/>
          <a:p>
            <a:pPr marL="342900" indent="-342900"/>
            <a:r>
              <a:rPr lang="en-US" dirty="0">
                <a:latin typeface="Arial" panose="020B0604020202020204" pitchFamily="34" charset="0"/>
                <a:cs typeface="Arial" panose="020B0604020202020204" pitchFamily="34" charset="0"/>
              </a:rPr>
              <a:t>As the DTC I must maintain a training log that verifies who was trained and when the training was completed.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42900" indent="-342900"/>
            <a:r>
              <a:rPr lang="en-US" dirty="0">
                <a:latin typeface="Arial" panose="020B0604020202020204" pitchFamily="34" charset="0"/>
                <a:cs typeface="Arial" panose="020B0604020202020204" pitchFamily="34" charset="0"/>
              </a:rPr>
              <a:t>The training log is required for a monitor visit and for validation that staff have received training in your district.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42900" indent="-342900"/>
            <a:r>
              <a:rPr lang="en-US" dirty="0">
                <a:latin typeface="Arial" panose="020B0604020202020204" pitchFamily="34" charset="0"/>
                <a:cs typeface="Arial" panose="020B0604020202020204" pitchFamily="34" charset="0"/>
              </a:rPr>
              <a:t>At the end of our training we will sign the appropriate forms to document training and agreement to abide by ethical practices and procedures.</a:t>
            </a:r>
          </a:p>
          <a:p>
            <a:pPr marL="342900" indent="-342900"/>
            <a:endParaRPr lang="en-US" dirty="0"/>
          </a:p>
          <a:p>
            <a:pPr marL="342900" indent="-342900"/>
            <a:endParaRPr lang="en-US" dirty="0"/>
          </a:p>
          <a:p>
            <a:pPr marL="342900" indent="-342900"/>
            <a:endParaRPr lang="en-US" dirty="0"/>
          </a:p>
          <a:p>
            <a:pPr marL="304165" indent="-304165"/>
            <a:endParaRPr lang="en-US" dirty="0"/>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20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931" y="944880"/>
            <a:ext cx="10157354" cy="1005840"/>
          </a:xfrm>
        </p:spPr>
        <p:txBody>
          <a:bodyPr/>
          <a:lstStyle/>
          <a:p>
            <a:pPr algn="ctr"/>
            <a:r>
              <a:rPr lang="en-US" b="1" dirty="0">
                <a:latin typeface="Arial" panose="020B0604020202020204" pitchFamily="34" charset="0"/>
                <a:cs typeface="Arial" panose="020B0604020202020204" pitchFamily="34" charset="0"/>
              </a:rPr>
              <a:t>Kite</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Educator Portal </a:t>
            </a:r>
          </a:p>
        </p:txBody>
      </p:sp>
      <p:sp>
        <p:nvSpPr>
          <p:cNvPr id="3" name="Content Placeholder 2"/>
          <p:cNvSpPr>
            <a:spLocks noGrp="1"/>
          </p:cNvSpPr>
          <p:nvPr>
            <p:ph idx="1"/>
          </p:nvPr>
        </p:nvSpPr>
        <p:spPr>
          <a:xfrm>
            <a:off x="1024931" y="2433604"/>
            <a:ext cx="10130749" cy="4187859"/>
          </a:xfrm>
        </p:spPr>
        <p:txBody>
          <a:bodyPr vert="horz" lIns="121899" tIns="60949" rIns="121899" bIns="60949" rtlCol="0" anchor="t">
            <a:normAutofit/>
          </a:bodyPr>
          <a:lstStyle/>
          <a:p>
            <a:pPr marL="342900" indent="-342900"/>
            <a:r>
              <a:rPr lang="en-US" dirty="0" smtClean="0">
                <a:latin typeface="Arial" panose="020B0604020202020204" pitchFamily="34" charset="0"/>
                <a:cs typeface="Arial" panose="020B0604020202020204" pitchFamily="34" charset="0"/>
              </a:rPr>
              <a:t>The DTC has access to and determines educator roles within the Educator Portal.  </a:t>
            </a:r>
          </a:p>
          <a:p>
            <a:pPr marL="342900" indent="-342900"/>
            <a:r>
              <a:rPr lang="en-US" dirty="0" smtClean="0">
                <a:latin typeface="Arial" panose="020B0604020202020204" pitchFamily="34" charset="0"/>
                <a:cs typeface="Arial" panose="020B0604020202020204" pitchFamily="34" charset="0"/>
              </a:rPr>
              <a:t>Usernames and passwords should NEVER be shared with anyone! </a:t>
            </a:r>
          </a:p>
          <a:p>
            <a:pPr marL="342900" indent="-342900"/>
            <a:r>
              <a:rPr lang="en-US" dirty="0" smtClean="0">
                <a:latin typeface="Arial" panose="020B0604020202020204" pitchFamily="34" charset="0"/>
                <a:cs typeface="Arial" panose="020B0604020202020204" pitchFamily="34" charset="0"/>
              </a:rPr>
              <a:t>When you log into the Ed Portal, you will sign a security agreement. </a:t>
            </a:r>
            <a:endParaRPr lang="en-US" dirty="0" smtClean="0">
              <a:latin typeface="Arial" panose="020B0604020202020204" pitchFamily="34" charset="0"/>
              <a:cs typeface="Arial" panose="020B0604020202020204" pitchFamily="34" charset="0"/>
            </a:endParaRPr>
          </a:p>
          <a:p>
            <a:pPr marL="342900" indent="-342900"/>
            <a:r>
              <a:rPr lang="en-US" dirty="0" smtClean="0">
                <a:latin typeface="Arial" panose="020B0604020202020204" pitchFamily="34" charset="0"/>
                <a:cs typeface="Arial" panose="020B0604020202020204" pitchFamily="34" charset="0"/>
              </a:rPr>
              <a:t>If issues arise with access, contact your BTC or DTC to resolve.</a:t>
            </a:r>
          </a:p>
          <a:p>
            <a:pPr marL="0" indent="0">
              <a:buNone/>
            </a:pPr>
            <a:endParaRPr lang="en-US" dirty="0"/>
          </a:p>
          <a:p>
            <a:pPr marL="304165" indent="-304165"/>
            <a:endParaRPr lang="en-US" dirty="0"/>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9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Daily Access Code (DAC)</a:t>
            </a:r>
          </a:p>
        </p:txBody>
      </p:sp>
      <p:sp>
        <p:nvSpPr>
          <p:cNvPr id="3" name="Content Placeholder 2"/>
          <p:cNvSpPr>
            <a:spLocks noGrp="1"/>
          </p:cNvSpPr>
          <p:nvPr>
            <p:ph idx="1"/>
          </p:nvPr>
        </p:nvSpPr>
        <p:spPr>
          <a:xfrm>
            <a:off x="1208749" y="1711960"/>
            <a:ext cx="10157354" cy="2880360"/>
          </a:xfrm>
        </p:spPr>
        <p:txBody>
          <a:bodyPr vert="horz" lIns="121899" tIns="60949" rIns="121899" bIns="60949" rtlCol="0" anchor="t">
            <a:normAutofit/>
          </a:bodyPr>
          <a:lstStyle/>
          <a:p>
            <a:pPr marL="304165" indent="-304165"/>
            <a:r>
              <a:rPr lang="en-US" dirty="0">
                <a:latin typeface="Arial" panose="020B0604020202020204" pitchFamily="34" charset="0"/>
                <a:cs typeface="Arial" panose="020B0604020202020204" pitchFamily="34" charset="0"/>
              </a:rPr>
              <a:t>During testing, students must use a Daily Access Code to enter Kite </a:t>
            </a:r>
            <a:r>
              <a:rPr lang="en-US" b="1" dirty="0">
                <a:latin typeface="Arial" panose="020B0604020202020204" pitchFamily="34" charset="0"/>
                <a:cs typeface="Arial" panose="020B0604020202020204" pitchFamily="34" charset="0"/>
              </a:rPr>
              <a:t>Student</a:t>
            </a:r>
            <a:r>
              <a:rPr lang="en-US" dirty="0">
                <a:latin typeface="Arial" panose="020B0604020202020204" pitchFamily="34" charset="0"/>
                <a:cs typeface="Arial" panose="020B0604020202020204" pitchFamily="34" charset="0"/>
              </a:rPr>
              <a:t> Portal. This code is provided in Educator Portal and is not directly available to teachers and Test Proctors.  </a:t>
            </a:r>
          </a:p>
          <a:p>
            <a:pPr marL="304165" indent="-304165"/>
            <a:r>
              <a:rPr lang="en-US" dirty="0" smtClean="0">
                <a:latin typeface="Arial" panose="020B0604020202020204" pitchFamily="34" charset="0"/>
                <a:cs typeface="Arial" panose="020B0604020202020204" pitchFamily="34" charset="0"/>
              </a:rPr>
              <a:t>School district have the autonomy to choose the process of communication DAC. At Perry Lecompton, </a:t>
            </a:r>
            <a:r>
              <a:rPr lang="en-US" dirty="0" smtClean="0">
                <a:latin typeface="Arial" panose="020B0604020202020204" pitchFamily="34" charset="0"/>
                <a:cs typeface="Arial" panose="020B0604020202020204" pitchFamily="34" charset="0"/>
              </a:rPr>
              <a:t>BTC will share DACs.</a:t>
            </a:r>
            <a:endParaRPr lang="en-US" dirty="0">
              <a:latin typeface="Arial" panose="020B0604020202020204" pitchFamily="34" charset="0"/>
              <a:cs typeface="Arial" panose="020B0604020202020204" pitchFamily="34" charset="0"/>
            </a:endParaRPr>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91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Personal Needs Profile (PNP)</a:t>
            </a:r>
          </a:p>
        </p:txBody>
      </p:sp>
      <p:sp>
        <p:nvSpPr>
          <p:cNvPr id="3" name="Content Placeholder 2"/>
          <p:cNvSpPr>
            <a:spLocks noGrp="1"/>
          </p:cNvSpPr>
          <p:nvPr>
            <p:ph idx="1"/>
          </p:nvPr>
        </p:nvSpPr>
        <p:spPr>
          <a:xfrm>
            <a:off x="1003521" y="1600202"/>
            <a:ext cx="10163559" cy="4819633"/>
          </a:xfrm>
        </p:spPr>
        <p:txBody>
          <a:bodyPr vert="horz" lIns="121899" tIns="60949" rIns="121899" bIns="60949" rtlCol="0" anchor="t">
            <a:normAutofit lnSpcReduction="10000"/>
          </a:bodyPr>
          <a:lstStyle/>
          <a:p>
            <a:pPr marL="304165" indent="-304165"/>
            <a:r>
              <a:rPr lang="en-US" dirty="0">
                <a:latin typeface="Arial" panose="020B0604020202020204" pitchFamily="34" charset="0"/>
                <a:cs typeface="Arial" panose="020B0604020202020204" pitchFamily="34" charset="0"/>
              </a:rPr>
              <a:t>Students may have accommodations during testing. These accommodations must be done routinely and are typically part of an IEP or 504 student plan. </a:t>
            </a:r>
            <a:endParaRPr lang="en-US" dirty="0" smtClean="0">
              <a:latin typeface="Arial" panose="020B0604020202020204" pitchFamily="34" charset="0"/>
              <a:cs typeface="Arial" panose="020B0604020202020204" pitchFamily="34" charset="0"/>
            </a:endParaRPr>
          </a:p>
          <a:p>
            <a:pPr marL="730810" lvl="1" indent="-304165"/>
            <a:r>
              <a:rPr lang="en-US" dirty="0" smtClean="0">
                <a:latin typeface="Arial" panose="020B0604020202020204" pitchFamily="34" charset="0"/>
                <a:cs typeface="Arial" panose="020B0604020202020204" pitchFamily="34" charset="0"/>
              </a:rPr>
              <a:t>Accommodations </a:t>
            </a:r>
            <a:r>
              <a:rPr lang="en-US" dirty="0">
                <a:latin typeface="Arial" panose="020B0604020202020204" pitchFamily="34" charset="0"/>
                <a:cs typeface="Arial" panose="020B0604020202020204" pitchFamily="34" charset="0"/>
              </a:rPr>
              <a:t>must be entered into Kite </a:t>
            </a:r>
            <a:r>
              <a:rPr lang="en-US" b="1" dirty="0">
                <a:latin typeface="Arial" panose="020B0604020202020204" pitchFamily="34" charset="0"/>
                <a:cs typeface="Arial" panose="020B0604020202020204" pitchFamily="34" charset="0"/>
              </a:rPr>
              <a:t>Educator</a:t>
            </a:r>
            <a:r>
              <a:rPr lang="en-US" dirty="0">
                <a:latin typeface="Arial" panose="020B0604020202020204" pitchFamily="34" charset="0"/>
                <a:cs typeface="Arial" panose="020B0604020202020204" pitchFamily="34" charset="0"/>
              </a:rPr>
              <a:t> Portal.  </a:t>
            </a:r>
            <a:endParaRPr lang="en-US" dirty="0" smtClean="0">
              <a:latin typeface="Arial" panose="020B0604020202020204" pitchFamily="34" charset="0"/>
              <a:cs typeface="Arial" panose="020B0604020202020204" pitchFamily="34" charset="0"/>
            </a:endParaRPr>
          </a:p>
          <a:p>
            <a:pPr marL="730810" lvl="1" indent="-304165"/>
            <a:r>
              <a:rPr lang="en-US" dirty="0" smtClean="0">
                <a:latin typeface="Arial" panose="020B0604020202020204" pitchFamily="34" charset="0"/>
                <a:cs typeface="Arial" panose="020B0604020202020204" pitchFamily="34" charset="0"/>
              </a:rPr>
              <a:t>BTCs are responsible for ensuring </a:t>
            </a:r>
            <a:r>
              <a:rPr lang="en-US" dirty="0" smtClean="0">
                <a:latin typeface="Arial" panose="020B0604020202020204" pitchFamily="34" charset="0"/>
                <a:cs typeface="Arial" panose="020B0604020202020204" pitchFamily="34" charset="0"/>
              </a:rPr>
              <a:t>student </a:t>
            </a:r>
            <a:r>
              <a:rPr lang="en-US" dirty="0">
                <a:latin typeface="Arial" panose="020B0604020202020204" pitchFamily="34" charset="0"/>
                <a:cs typeface="Arial" panose="020B0604020202020204" pitchFamily="34" charset="0"/>
              </a:rPr>
              <a:t>accommodation </a:t>
            </a:r>
            <a:r>
              <a:rPr lang="en-US" dirty="0" smtClean="0">
                <a:latin typeface="Arial" panose="020B0604020202020204" pitchFamily="34" charset="0"/>
                <a:cs typeface="Arial" panose="020B0604020202020204" pitchFamily="34" charset="0"/>
              </a:rPr>
              <a:t>information is </a:t>
            </a:r>
            <a:r>
              <a:rPr lang="en-US" dirty="0" smtClean="0">
                <a:latin typeface="Arial" panose="020B0604020202020204" pitchFamily="34" charset="0"/>
                <a:cs typeface="Arial" panose="020B0604020202020204" pitchFamily="34" charset="0"/>
              </a:rPr>
              <a:t>submitted</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into the Personal Needs Profile (PNP) in Educator Portal</a:t>
            </a:r>
            <a:r>
              <a:rPr lang="en-US" dirty="0" smtClean="0">
                <a:latin typeface="Arial" panose="020B0604020202020204" pitchFamily="34" charset="0"/>
                <a:cs typeface="Arial" panose="020B0604020202020204" pitchFamily="34" charset="0"/>
              </a:rPr>
              <a:t>.</a:t>
            </a:r>
          </a:p>
          <a:p>
            <a:pPr marL="730810" lvl="1" indent="-304165"/>
            <a:r>
              <a:rPr lang="en-US" dirty="0" smtClean="0">
                <a:latin typeface="Arial" panose="020B0604020202020204" pitchFamily="34" charset="0"/>
                <a:cs typeface="Arial" panose="020B0604020202020204" pitchFamily="34" charset="0"/>
              </a:rPr>
              <a:t>BTCs and the DTC must maintain documentation of any accommodations, including text-to-speech, that requires a deviation from the general assessment. </a:t>
            </a:r>
            <a:endParaRPr lang="en-US" dirty="0"/>
          </a:p>
          <a:p>
            <a:pPr marL="304165" indent="-304165"/>
            <a:endParaRPr lang="en-US" dirty="0"/>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35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0"/>
            <a:ext cx="11511280" cy="777240"/>
          </a:xfrm>
        </p:spPr>
        <p:txBody>
          <a:bodyPr>
            <a:normAutofit/>
          </a:bodyPr>
          <a:lstStyle/>
          <a:p>
            <a:r>
              <a:rPr lang="en-US" sz="3600" b="1" dirty="0">
                <a:latin typeface="Arial" panose="020B0604020202020204" pitchFamily="34" charset="0"/>
                <a:cs typeface="Arial" panose="020B0604020202020204" pitchFamily="34" charset="0"/>
              </a:rPr>
              <a:t>Kansas Accommodations by Program 2020</a:t>
            </a:r>
            <a:r>
              <a:rPr lang="en-US" sz="3600" b="1" dirty="0">
                <a:latin typeface="Arial" panose="020B0604020202020204" pitchFamily="34" charset="0"/>
                <a:ea typeface="+mj-lt"/>
                <a:cs typeface="Arial" panose="020B0604020202020204" pitchFamily="34" charset="0"/>
              </a:rPr>
              <a:t>–</a:t>
            </a:r>
            <a:r>
              <a:rPr lang="en-US" sz="3600" b="1" dirty="0">
                <a:latin typeface="Arial" panose="020B0604020202020204" pitchFamily="34" charset="0"/>
                <a:cs typeface="Arial" panose="020B0604020202020204" pitchFamily="34" charset="0"/>
              </a:rPr>
              <a:t>2021</a:t>
            </a:r>
          </a:p>
        </p:txBody>
      </p:sp>
      <p:sp>
        <p:nvSpPr>
          <p:cNvPr id="3" name="Content Placeholder 2"/>
          <p:cNvSpPr>
            <a:spLocks noGrp="1"/>
          </p:cNvSpPr>
          <p:nvPr>
            <p:ph idx="1"/>
          </p:nvPr>
        </p:nvSpPr>
        <p:spPr>
          <a:xfrm>
            <a:off x="426720" y="1600202"/>
            <a:ext cx="5791199" cy="4551752"/>
          </a:xfrm>
        </p:spPr>
        <p:txBody>
          <a:bodyPr vert="horz" lIns="121899" tIns="60949" rIns="121899" bIns="60949" rtlCol="0" anchor="t">
            <a:normAutofit/>
          </a:bodyPr>
          <a:lstStyle/>
          <a:p>
            <a:pPr marL="342900" indent="-342900"/>
            <a:r>
              <a:rPr lang="en-US" dirty="0">
                <a:latin typeface="Arial" panose="020B0604020202020204" pitchFamily="34" charset="0"/>
                <a:cs typeface="Arial" panose="020B0604020202020204" pitchFamily="34" charset="0"/>
              </a:rPr>
              <a:t>An additional resource found on </a:t>
            </a:r>
            <a:r>
              <a:rPr lang="en-US" dirty="0">
                <a:latin typeface="Arial" panose="020B0604020202020204" pitchFamily="34" charset="0"/>
                <a:cs typeface="Arial" panose="020B0604020202020204" pitchFamily="34" charset="0"/>
                <a:hlinkClick r:id="rId3"/>
              </a:rPr>
              <a:t>www.ksassessments.org</a:t>
            </a:r>
            <a:r>
              <a:rPr lang="en-US" dirty="0">
                <a:latin typeface="Arial" panose="020B0604020202020204" pitchFamily="34" charset="0"/>
                <a:cs typeface="Arial" panose="020B0604020202020204" pitchFamily="34" charset="0"/>
              </a:rPr>
              <a:t> and on the KSDE assessment page</a:t>
            </a:r>
          </a:p>
          <a:p>
            <a:pPr marL="342900" indent="-342900"/>
            <a:r>
              <a:rPr lang="en-US" dirty="0">
                <a:latin typeface="Arial" panose="020B0604020202020204" pitchFamily="34" charset="0"/>
                <a:cs typeface="Arial" panose="020B0604020202020204" pitchFamily="34" charset="0"/>
              </a:rPr>
              <a:t>Indicates the tools available for students in Kite Student Portal </a:t>
            </a:r>
          </a:p>
          <a:p>
            <a:pPr marL="304165" indent="-304165"/>
            <a:r>
              <a:rPr lang="en-US" dirty="0" smtClean="0">
                <a:latin typeface="Arial" panose="020B0604020202020204" pitchFamily="34" charset="0"/>
                <a:cs typeface="Arial" panose="020B0604020202020204" pitchFamily="34" charset="0"/>
              </a:rPr>
              <a:t>Please review these </a:t>
            </a:r>
            <a:r>
              <a:rPr lang="en-US" dirty="0">
                <a:latin typeface="Arial" panose="020B0604020202020204" pitchFamily="34" charset="0"/>
                <a:cs typeface="Arial" panose="020B0604020202020204" pitchFamily="34" charset="0"/>
              </a:rPr>
              <a:t>tools so </a:t>
            </a:r>
            <a:r>
              <a:rPr lang="en-US" dirty="0" smtClean="0">
                <a:latin typeface="Arial" panose="020B0604020202020204" pitchFamily="34" charset="0"/>
                <a:cs typeface="Arial" panose="020B0604020202020204" pitchFamily="34" charset="0"/>
              </a:rPr>
              <a:t>you are </a:t>
            </a:r>
            <a:r>
              <a:rPr lang="en-US" dirty="0">
                <a:latin typeface="Arial" panose="020B0604020202020204" pitchFamily="34" charset="0"/>
                <a:cs typeface="Arial" panose="020B0604020202020204" pitchFamily="34" charset="0"/>
              </a:rPr>
              <a:t>familiar with these options for students.</a:t>
            </a:r>
          </a:p>
        </p:txBody>
      </p:sp>
      <p:pic>
        <p:nvPicPr>
          <p:cNvPr id="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A screenshot of a cell phone&#10;&#10;Description automatically generated">
            <a:extLst>
              <a:ext uri="{FF2B5EF4-FFF2-40B4-BE49-F238E27FC236}">
                <a16:creationId xmlns:a16="http://schemas.microsoft.com/office/drawing/2014/main" xmlns="" id="{213DD005-EB0C-4CF2-A22F-540B67814CE5}"/>
              </a:ext>
            </a:extLst>
          </p:cNvPr>
          <p:cNvPicPr>
            <a:picLocks noChangeAspect="1"/>
          </p:cNvPicPr>
          <p:nvPr/>
        </p:nvPicPr>
        <p:blipFill>
          <a:blip r:embed="rId5"/>
          <a:stretch>
            <a:fillRect/>
          </a:stretch>
        </p:blipFill>
        <p:spPr>
          <a:xfrm>
            <a:off x="6942614" y="943010"/>
            <a:ext cx="4080950" cy="2948298"/>
          </a:xfrm>
          <a:prstGeom prst="rect">
            <a:avLst/>
          </a:prstGeom>
          <a:ln>
            <a:solidFill>
              <a:schemeClr val="tx1"/>
            </a:solidFill>
          </a:ln>
        </p:spPr>
      </p:pic>
      <p:pic>
        <p:nvPicPr>
          <p:cNvPr id="9" name="Picture 9" descr="A screenshot of a cell phone&#10;&#10;Description automatically generated">
            <a:extLst>
              <a:ext uri="{FF2B5EF4-FFF2-40B4-BE49-F238E27FC236}">
                <a16:creationId xmlns:a16="http://schemas.microsoft.com/office/drawing/2014/main" xmlns="" id="{97BB795E-43D3-48C1-9EDF-82C6CCB81C3E}"/>
              </a:ext>
            </a:extLst>
          </p:cNvPr>
          <p:cNvPicPr>
            <a:picLocks noChangeAspect="1"/>
          </p:cNvPicPr>
          <p:nvPr/>
        </p:nvPicPr>
        <p:blipFill>
          <a:blip r:embed="rId6"/>
          <a:stretch>
            <a:fillRect/>
          </a:stretch>
        </p:blipFill>
        <p:spPr>
          <a:xfrm>
            <a:off x="6290994" y="1815684"/>
            <a:ext cx="4002167" cy="4960839"/>
          </a:xfrm>
          <a:prstGeom prst="rect">
            <a:avLst/>
          </a:prstGeom>
          <a:ln>
            <a:solidFill>
              <a:schemeClr val="tx1"/>
            </a:solidFill>
          </a:ln>
        </p:spPr>
      </p:pic>
    </p:spTree>
    <p:extLst>
      <p:ext uri="{BB962C8B-B14F-4D97-AF65-F5344CB8AC3E}">
        <p14:creationId xmlns:p14="http://schemas.microsoft.com/office/powerpoint/2010/main" val="195196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39545"/>
            <a:ext cx="11480800" cy="747575"/>
          </a:xfrm>
        </p:spPr>
        <p:txBody>
          <a:bodyPr>
            <a:normAutofit/>
          </a:bodyPr>
          <a:lstStyle/>
          <a:p>
            <a:r>
              <a:rPr lang="en-US" sz="3600" b="1" dirty="0">
                <a:latin typeface="Arial" panose="020B0604020202020204" pitchFamily="34" charset="0"/>
                <a:ea typeface="+mj-lt"/>
                <a:cs typeface="Arial" panose="020B0604020202020204" pitchFamily="34" charset="0"/>
              </a:rPr>
              <a:t>Personally identifiable information (PII),</a:t>
            </a:r>
            <a:r>
              <a:rPr lang="en-US" sz="3600" b="1" dirty="0">
                <a:latin typeface="Arial" panose="020B0604020202020204" pitchFamily="34" charset="0"/>
                <a:cs typeface="Arial" panose="020B0604020202020204" pitchFamily="34" charset="0"/>
              </a:rPr>
              <a:t> Reporting</a:t>
            </a:r>
            <a:r>
              <a:rPr lang="en-US" b="1"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1809647" y="3354733"/>
            <a:ext cx="9272234" cy="2893667"/>
          </a:xfrm>
        </p:spPr>
        <p:txBody>
          <a:bodyPr vert="horz" lIns="121899" tIns="60949" rIns="121899" bIns="60949" rtlCol="0" anchor="t">
            <a:normAutofit/>
          </a:bodyPr>
          <a:lstStyle/>
          <a:p>
            <a:pPr marL="0" indent="0">
              <a:buNone/>
            </a:pPr>
            <a:r>
              <a:rPr lang="en-US" b="1" dirty="0">
                <a:latin typeface="Arial" panose="020B0604020202020204" pitchFamily="34" charset="0"/>
                <a:cs typeface="Arial" panose="020B0604020202020204" pitchFamily="34" charset="0"/>
              </a:rPr>
              <a:t>Reporting topics include the following:</a:t>
            </a:r>
          </a:p>
          <a:p>
            <a:pPr marL="342900" indent="-342900"/>
            <a:r>
              <a:rPr lang="en-US" dirty="0">
                <a:latin typeface="Arial" panose="020B0604020202020204" pitchFamily="34" charset="0"/>
                <a:ea typeface="+mn-lt"/>
                <a:cs typeface="Arial" panose="020B0604020202020204" pitchFamily="34" charset="0"/>
              </a:rPr>
              <a:t>Personally Identifiable Information (PII)</a:t>
            </a:r>
            <a:endParaRPr lang="en-US" dirty="0">
              <a:latin typeface="Arial" panose="020B0604020202020204" pitchFamily="34" charset="0"/>
              <a:cs typeface="Arial" panose="020B0604020202020204" pitchFamily="34" charset="0"/>
            </a:endParaRPr>
          </a:p>
          <a:p>
            <a:pPr marL="342900" indent="-342900"/>
            <a:r>
              <a:rPr lang="en-US" dirty="0" smtClean="0">
                <a:latin typeface="Arial" panose="020B0604020202020204" pitchFamily="34" charset="0"/>
                <a:cs typeface="Arial" panose="020B0604020202020204" pitchFamily="34" charset="0"/>
              </a:rPr>
              <a:t>Testing </a:t>
            </a:r>
            <a:r>
              <a:rPr lang="en-US" dirty="0">
                <a:latin typeface="Arial" panose="020B0604020202020204" pitchFamily="34" charset="0"/>
                <a:cs typeface="Arial" panose="020B0604020202020204" pitchFamily="34" charset="0"/>
              </a:rPr>
              <a:t>Issues to Kite Service Desk</a:t>
            </a:r>
          </a:p>
          <a:p>
            <a:pPr marL="342900" indent="-342900"/>
            <a:r>
              <a:rPr lang="en-US" dirty="0" smtClean="0">
                <a:latin typeface="Arial" panose="020B0604020202020204" pitchFamily="34" charset="0"/>
                <a:cs typeface="Arial" panose="020B0604020202020204" pitchFamily="34" charset="0"/>
              </a:rPr>
              <a:t>Testing </a:t>
            </a:r>
            <a:r>
              <a:rPr lang="en-US" dirty="0">
                <a:latin typeface="Arial" panose="020B0604020202020204" pitchFamily="34" charset="0"/>
                <a:cs typeface="Arial" panose="020B0604020202020204" pitchFamily="34" charset="0"/>
              </a:rPr>
              <a:t>Discrepancies and Potential Security Violations to KSDE</a:t>
            </a:r>
          </a:p>
          <a:p>
            <a:pPr marL="342900" indent="-342900"/>
            <a:r>
              <a:rPr lang="en-US" dirty="0">
                <a:latin typeface="Arial" panose="020B0604020202020204" pitchFamily="34" charset="0"/>
                <a:cs typeface="Arial" panose="020B0604020202020204" pitchFamily="34" charset="0"/>
              </a:rPr>
              <a:t>Data Used to Examine Potential Irregularities</a:t>
            </a:r>
          </a:p>
          <a:p>
            <a:pPr marL="342900" indent="-342900"/>
            <a:endParaRPr lang="en-US" dirty="0"/>
          </a:p>
          <a:p>
            <a:pPr marL="342900" indent="-342900"/>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3519" y="1473200"/>
            <a:ext cx="11965305"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Personally identifiable information (PII) </a:t>
            </a:r>
            <a:r>
              <a:rPr lang="en-US" dirty="0">
                <a:latin typeface="Arial" panose="020B0604020202020204" pitchFamily="34" charset="0"/>
                <a:cs typeface="Arial" panose="020B0604020202020204" pitchFamily="34" charset="0"/>
              </a:rPr>
              <a:t>is any data that could potentially identify a specific individual. Any information that can be used to distinguish one person from another and can be used for </a:t>
            </a:r>
            <a:r>
              <a:rPr lang="en-US" u="sng" dirty="0">
                <a:latin typeface="Arial" panose="020B0604020202020204" pitchFamily="34" charset="0"/>
                <a:cs typeface="Arial" panose="020B0604020202020204" pitchFamily="34" charset="0"/>
                <a:hlinkClick r:id="rId4"/>
              </a:rPr>
              <a:t>de-anonymizing</a:t>
            </a:r>
            <a:r>
              <a:rPr lang="en-US" dirty="0">
                <a:latin typeface="Arial" panose="020B0604020202020204" pitchFamily="34" charset="0"/>
                <a:cs typeface="Arial" panose="020B0604020202020204" pitchFamily="34" charset="0"/>
              </a:rPr>
              <a:t> anonymous data can be considered PII.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63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99160"/>
          </a:xfrm>
        </p:spPr>
        <p:txBody>
          <a:bodyPr/>
          <a:lstStyle/>
          <a:p>
            <a:pPr algn="ctr"/>
            <a:r>
              <a:rPr lang="en-US" b="1" dirty="0">
                <a:latin typeface="Arial" panose="020B0604020202020204" pitchFamily="34" charset="0"/>
                <a:cs typeface="Arial" panose="020B0604020202020204" pitchFamily="34" charset="0"/>
              </a:rPr>
              <a:t>Agenda</a:t>
            </a:r>
          </a:p>
        </p:txBody>
      </p:sp>
      <p:sp>
        <p:nvSpPr>
          <p:cNvPr id="3" name="Content Placeholder 2"/>
          <p:cNvSpPr>
            <a:spLocks noGrp="1"/>
          </p:cNvSpPr>
          <p:nvPr>
            <p:ph idx="1"/>
          </p:nvPr>
        </p:nvSpPr>
        <p:spPr>
          <a:xfrm>
            <a:off x="1111668" y="1479194"/>
            <a:ext cx="10745052" cy="4994584"/>
          </a:xfrm>
        </p:spPr>
        <p:txBody>
          <a:bodyPr vert="horz" lIns="121899" tIns="60949" rIns="121899" bIns="60949" rtlCol="0" anchor="t">
            <a:normAutofit lnSpcReduction="10000"/>
          </a:bodyPr>
          <a:lstStyle/>
          <a:p>
            <a:pPr marL="457200" indent="-457200">
              <a:buFont typeface="Wingdings" panose="05000000000000000000" pitchFamily="2" charset="2"/>
              <a:buChar char="q"/>
            </a:pPr>
            <a:r>
              <a:rPr lang="en-US" dirty="0" smtClean="0">
                <a:latin typeface="Arial" panose="020B0604020202020204" pitchFamily="34" charset="0"/>
                <a:cs typeface="Arial" panose="020B0604020202020204" pitchFamily="34" charset="0"/>
              </a:rPr>
              <a:t>KSDE Test Security Plan</a:t>
            </a:r>
          </a:p>
          <a:p>
            <a:pPr marL="457200" indent="-457200">
              <a:buFont typeface="Wingdings" panose="05000000000000000000" pitchFamily="2" charset="2"/>
              <a:buChar char="q"/>
            </a:pPr>
            <a:r>
              <a:rPr lang="en-US" dirty="0" smtClean="0">
                <a:latin typeface="Arial" panose="020B0604020202020204" pitchFamily="34" charset="0"/>
                <a:cs typeface="Arial" panose="020B0604020202020204" pitchFamily="34" charset="0"/>
              </a:rPr>
              <a:t>District Test Security Procedures</a:t>
            </a:r>
          </a:p>
          <a:p>
            <a:pPr marL="457200" indent="-457200">
              <a:buFont typeface="Wingdings" panose="05000000000000000000" pitchFamily="2" charset="2"/>
              <a:buChar char="q"/>
            </a:pPr>
            <a:r>
              <a:rPr lang="en-US" dirty="0" smtClean="0">
                <a:latin typeface="Arial" panose="020B0604020202020204" pitchFamily="34" charset="0"/>
                <a:cs typeface="Arial" panose="020B0604020202020204" pitchFamily="34" charset="0"/>
              </a:rPr>
              <a:t>Roles and Responsibilities for DTC, BTC and/or Educator/Test Proctor</a:t>
            </a:r>
          </a:p>
          <a:p>
            <a:pPr marL="457200" indent="-457200">
              <a:buFont typeface="Wingdings" panose="05000000000000000000" pitchFamily="2" charset="2"/>
              <a:buChar char="q"/>
            </a:pPr>
            <a:r>
              <a:rPr lang="en-US" dirty="0" smtClean="0">
                <a:latin typeface="Arial" panose="020B0604020202020204" pitchFamily="34" charset="0"/>
                <a:cs typeface="Arial" panose="020B0604020202020204" pitchFamily="34" charset="0"/>
              </a:rPr>
              <a:t>Reporting Testing Discrepancies and Potential Violations</a:t>
            </a:r>
          </a:p>
          <a:p>
            <a:pPr marL="457200" indent="-457200">
              <a:buFont typeface="Wingdings" panose="05000000000000000000" pitchFamily="2" charset="2"/>
              <a:buChar char="q"/>
            </a:pPr>
            <a:r>
              <a:rPr lang="en-US" dirty="0" smtClean="0">
                <a:latin typeface="Arial" panose="020B0604020202020204" pitchFamily="34" charset="0"/>
                <a:cs typeface="Arial" panose="020B0604020202020204" pitchFamily="34" charset="0"/>
              </a:rPr>
              <a:t>Reporting Item Issues</a:t>
            </a:r>
          </a:p>
          <a:p>
            <a:pPr marL="457200" indent="-457200">
              <a:buFont typeface="Wingdings" panose="05000000000000000000" pitchFamily="2" charset="2"/>
              <a:buChar char="q"/>
            </a:pPr>
            <a:r>
              <a:rPr lang="en-US" dirty="0" smtClean="0">
                <a:latin typeface="Arial" panose="020B0604020202020204" pitchFamily="34" charset="0"/>
                <a:cs typeface="Arial" panose="020B0604020202020204" pitchFamily="34" charset="0"/>
              </a:rPr>
              <a:t>Appropriate and Inappropriate Testing Practices</a:t>
            </a:r>
          </a:p>
          <a:p>
            <a:pPr marL="457200" indent="-457200">
              <a:buFont typeface="Wingdings" panose="05000000000000000000" pitchFamily="2" charset="2"/>
              <a:buChar char="q"/>
            </a:pPr>
            <a:r>
              <a:rPr lang="en-US" dirty="0" smtClean="0">
                <a:latin typeface="Arial" panose="020B0604020202020204" pitchFamily="34" charset="0"/>
                <a:cs typeface="Arial" panose="020B0604020202020204" pitchFamily="34" charset="0"/>
              </a:rPr>
              <a:t>Monitor Visits</a:t>
            </a:r>
          </a:p>
          <a:p>
            <a:pPr marL="457200" indent="-457200">
              <a:buFont typeface="Wingdings" panose="05000000000000000000" pitchFamily="2" charset="2"/>
              <a:buChar char="q"/>
            </a:pPr>
            <a:r>
              <a:rPr lang="en-US" dirty="0" smtClean="0">
                <a:latin typeface="Arial" panose="020B0604020202020204" pitchFamily="34" charset="0"/>
                <a:cs typeface="Arial" panose="020B0604020202020204" pitchFamily="34" charset="0"/>
              </a:rPr>
              <a:t>Test Security Agreement to Abide by Guidelines and Sign Off</a:t>
            </a:r>
          </a:p>
          <a:p>
            <a:pPr marL="304165" indent="-304165"/>
            <a:endParaRPr lang="en-US" dirty="0">
              <a:latin typeface="Arial" panose="020B0604020202020204" pitchFamily="34" charset="0"/>
              <a:cs typeface="Arial" panose="020B0604020202020204" pitchFamily="34" charset="0"/>
            </a:endParaRPr>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5631" y="6170101"/>
            <a:ext cx="1143000" cy="61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98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558" y="274638"/>
            <a:ext cx="10270925" cy="1143000"/>
          </a:xfrm>
        </p:spPr>
        <p:txBody>
          <a:bodyPr>
            <a:normAutofit fontScale="90000"/>
          </a:bodyPr>
          <a:lstStyle/>
          <a:p>
            <a:r>
              <a:rPr lang="en-US" b="1" dirty="0">
                <a:latin typeface="Arial" panose="020B0604020202020204" pitchFamily="34" charset="0"/>
                <a:cs typeface="Arial" panose="020B0604020202020204" pitchFamily="34" charset="0"/>
              </a:rPr>
              <a:t>Personally Identifiable Information (PII)</a:t>
            </a:r>
          </a:p>
        </p:txBody>
      </p:sp>
      <p:sp>
        <p:nvSpPr>
          <p:cNvPr id="3" name="Rectangle 2"/>
          <p:cNvSpPr/>
          <p:nvPr/>
        </p:nvSpPr>
        <p:spPr>
          <a:xfrm>
            <a:off x="1058786" y="1621233"/>
            <a:ext cx="9778502" cy="2369880"/>
          </a:xfrm>
          <a:prstGeom prst="rect">
            <a:avLst/>
          </a:prstGeom>
        </p:spPr>
        <p:txBody>
          <a:bodyPr wrap="square" lIns="91440" tIns="45720" rIns="91440" bIns="45720" anchor="t">
            <a:spAutoFit/>
          </a:bodyPr>
          <a:lstStyle/>
          <a:p>
            <a:endParaRPr lang="en-US" dirty="0">
              <a:solidFill>
                <a:srgbClr val="000000"/>
              </a:solidFill>
              <a:latin typeface="Arial" panose="020B0604020202020204" pitchFamily="34" charset="0"/>
            </a:endParaRPr>
          </a:p>
          <a:p>
            <a:pPr marL="457200" indent="-457200">
              <a:buFont typeface="Arial" panose="020B0604020202020204" pitchFamily="34" charset="0"/>
              <a:buChar char="•"/>
            </a:pPr>
            <a:r>
              <a:rPr lang="en-US" dirty="0">
                <a:solidFill>
                  <a:srgbClr val="0D0D0D"/>
                </a:solidFill>
                <a:latin typeface="Arial" panose="020B0604020202020204" pitchFamily="34" charset="0"/>
                <a:ea typeface="Verdana"/>
                <a:cs typeface="Arial" panose="020B0604020202020204" pitchFamily="34" charset="0"/>
              </a:rPr>
              <a:t>PII must </a:t>
            </a:r>
            <a:r>
              <a:rPr lang="en-US" b="1" dirty="0" smtClean="0">
                <a:solidFill>
                  <a:srgbClr val="0D0D0D"/>
                </a:solidFill>
                <a:latin typeface="Arial" panose="020B0604020202020204" pitchFamily="34" charset="0"/>
                <a:ea typeface="Verdana"/>
                <a:cs typeface="Arial" panose="020B0604020202020204" pitchFamily="34" charset="0"/>
              </a:rPr>
              <a:t>NOT</a:t>
            </a:r>
            <a:r>
              <a:rPr lang="en-US" dirty="0" smtClean="0">
                <a:solidFill>
                  <a:srgbClr val="0D0D0D"/>
                </a:solidFill>
                <a:latin typeface="Arial" panose="020B0604020202020204" pitchFamily="34" charset="0"/>
                <a:ea typeface="Verdana"/>
                <a:cs typeface="Arial" panose="020B0604020202020204" pitchFamily="34" charset="0"/>
              </a:rPr>
              <a:t> be </a:t>
            </a:r>
            <a:r>
              <a:rPr lang="en-US" dirty="0">
                <a:solidFill>
                  <a:srgbClr val="0D0D0D"/>
                </a:solidFill>
                <a:latin typeface="Arial" panose="020B0604020202020204" pitchFamily="34" charset="0"/>
                <a:ea typeface="Verdana"/>
                <a:cs typeface="Arial" panose="020B0604020202020204" pitchFamily="34" charset="0"/>
              </a:rPr>
              <a:t>conveyed when testing issues are reported. </a:t>
            </a:r>
            <a:endParaRPr lang="en-US" dirty="0">
              <a:solidFill>
                <a:srgbClr val="0D0D0D"/>
              </a:solidFill>
              <a:latin typeface="Arial" panose="020B060402020202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endParaRPr lang="en-US" dirty="0">
              <a:solidFill>
                <a:srgbClr val="0D0D0D"/>
              </a:solidFill>
              <a:latin typeface="Arial" panose="020B0604020202020204" pitchFamily="34" charset="0"/>
              <a:ea typeface="Verdana" panose="020B0604030504040204" pitchFamily="34" charset="0"/>
              <a:cs typeface="Arial" panose="020B0604020202020204" pitchFamily="34" charset="0"/>
            </a:endParaRPr>
          </a:p>
          <a:p>
            <a:pPr marL="457200" indent="-457200">
              <a:buFont typeface="Arial" panose="020B0604020202020204" pitchFamily="34" charset="0"/>
              <a:buChar char="•"/>
            </a:pPr>
            <a:r>
              <a:rPr lang="en-US" dirty="0">
                <a:solidFill>
                  <a:srgbClr val="0D0D0D"/>
                </a:solidFill>
                <a:latin typeface="Arial" panose="020B0604020202020204" pitchFamily="34" charset="0"/>
                <a:ea typeface="Verdana"/>
                <a:cs typeface="Arial" panose="020B0604020202020204" pitchFamily="34" charset="0"/>
              </a:rPr>
              <a:t>The documentation for Kansas regarding allowable identifiers in an email specify that </a:t>
            </a:r>
            <a:r>
              <a:rPr lang="en-US" b="1" dirty="0">
                <a:solidFill>
                  <a:srgbClr val="002BB4"/>
                </a:solidFill>
                <a:latin typeface="Arial" panose="020B0604020202020204" pitchFamily="34" charset="0"/>
                <a:ea typeface="Verdana"/>
                <a:cs typeface="Arial" panose="020B0604020202020204" pitchFamily="34" charset="0"/>
              </a:rPr>
              <a:t>only the Student State ID number </a:t>
            </a:r>
            <a:r>
              <a:rPr lang="en-US" dirty="0">
                <a:solidFill>
                  <a:srgbClr val="0D0D0D"/>
                </a:solidFill>
                <a:latin typeface="Arial" panose="020B0604020202020204" pitchFamily="34" charset="0"/>
                <a:ea typeface="Verdana"/>
                <a:cs typeface="Arial" panose="020B0604020202020204" pitchFamily="34" charset="0"/>
              </a:rPr>
              <a:t>and no other identifying details should be provided in an email.</a:t>
            </a:r>
            <a:r>
              <a:rPr lang="en-US" sz="2800" dirty="0">
                <a:solidFill>
                  <a:srgbClr val="0D0D0D"/>
                </a:solidFill>
                <a:latin typeface="Arial" panose="020B0604020202020204" pitchFamily="34" charset="0"/>
                <a:ea typeface="Verdana"/>
                <a:cs typeface="Arial" panose="020B0604020202020204" pitchFamily="34" charset="0"/>
              </a:rPr>
              <a:t> </a:t>
            </a:r>
            <a:endParaRPr lang="en-US" sz="2800" dirty="0">
              <a:solidFill>
                <a:srgbClr val="0D0D0D"/>
              </a:solidFill>
              <a:latin typeface="Arial" panose="020B0604020202020204" pitchFamily="34" charset="0"/>
              <a:ea typeface="Verdana" panose="020B0604030504040204" pitchFamily="34" charset="0"/>
              <a:cs typeface="Arial" panose="020B0604020202020204" pitchFamily="34" charset="0"/>
            </a:endParaRPr>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26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88" y="464903"/>
            <a:ext cx="11319346" cy="1143000"/>
          </a:xfrm>
        </p:spPr>
        <p:txBody>
          <a:bodyPr>
            <a:normAutofit fontScale="90000"/>
          </a:bodyPr>
          <a:lstStyle/>
          <a:p>
            <a:pPr algn="ctr"/>
            <a:r>
              <a:rPr lang="en-US" b="1" dirty="0">
                <a:latin typeface="Arial" panose="020B0604020202020204" pitchFamily="34" charset="0"/>
                <a:cs typeface="Arial" panose="020B0604020202020204" pitchFamily="34" charset="0"/>
              </a:rPr>
              <a:t>Reporting Testing Issues to Kite Service Desk</a:t>
            </a:r>
          </a:p>
        </p:txBody>
      </p:sp>
      <p:sp>
        <p:nvSpPr>
          <p:cNvPr id="3" name="Content Placeholder 2"/>
          <p:cNvSpPr>
            <a:spLocks noGrp="1"/>
          </p:cNvSpPr>
          <p:nvPr>
            <p:ph idx="1"/>
          </p:nvPr>
        </p:nvSpPr>
        <p:spPr>
          <a:xfrm>
            <a:off x="1448779" y="2110243"/>
            <a:ext cx="9344047" cy="4511220"/>
          </a:xfrm>
        </p:spPr>
        <p:txBody>
          <a:bodyPr vert="horz" lIns="121899" tIns="60949" rIns="121899" bIns="60949" rtlCol="0" anchor="t">
            <a:normAutofit/>
          </a:bodyPr>
          <a:lstStyle/>
          <a:p>
            <a:pPr marL="304165" indent="-304165"/>
            <a:r>
              <a:rPr lang="en-US" dirty="0">
                <a:latin typeface="Arial" panose="020B0604020202020204" pitchFamily="34" charset="0"/>
                <a:cs typeface="Arial" panose="020B0604020202020204" pitchFamily="34" charset="0"/>
              </a:rPr>
              <a:t>Please do not report any PII.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04165" indent="-304165"/>
            <a:r>
              <a:rPr lang="en-US" dirty="0">
                <a:latin typeface="Arial" panose="020B0604020202020204" pitchFamily="34" charset="0"/>
                <a:cs typeface="Arial" panose="020B0604020202020204" pitchFamily="34" charset="0"/>
              </a:rPr>
              <a:t>The documentation for Kansas regarding allowable identifiers in an email specify that </a:t>
            </a:r>
            <a:r>
              <a:rPr lang="en-US" b="1" dirty="0">
                <a:latin typeface="Arial" panose="020B0604020202020204" pitchFamily="34" charset="0"/>
                <a:cs typeface="Arial" panose="020B0604020202020204" pitchFamily="34" charset="0"/>
              </a:rPr>
              <a:t>only the student state ID number and no other identifying detail </a:t>
            </a:r>
            <a:r>
              <a:rPr lang="en-US" dirty="0">
                <a:latin typeface="Arial" panose="020B0604020202020204" pitchFamily="34" charset="0"/>
                <a:cs typeface="Arial" panose="020B0604020202020204" pitchFamily="34" charset="0"/>
              </a:rPr>
              <a:t>is to be used in email.</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73075" indent="-342900">
              <a:buFont typeface="Arial" panose="020B0604020202020204" pitchFamily="34" charset="0"/>
              <a:buChar char="•"/>
            </a:pPr>
            <a:r>
              <a:rPr lang="en-US" dirty="0">
                <a:latin typeface="Arial" panose="020B0604020202020204" pitchFamily="34" charset="0"/>
                <a:cs typeface="Arial" panose="020B0604020202020204" pitchFamily="34" charset="0"/>
              </a:rPr>
              <a:t>Do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include the student name, district, or school.</a:t>
            </a: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84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519" y="326302"/>
            <a:ext cx="9076050" cy="1048023"/>
          </a:xfrm>
        </p:spPr>
        <p:txBody>
          <a:bodyPr>
            <a:normAutofit/>
          </a:bodyPr>
          <a:lstStyle/>
          <a:p>
            <a:pPr algn="ctr"/>
            <a:r>
              <a:rPr lang="en-US" b="1" dirty="0">
                <a:latin typeface="Arial" panose="020B0604020202020204" pitchFamily="34" charset="0"/>
                <a:cs typeface="Arial" panose="020B0604020202020204" pitchFamily="34" charset="0"/>
              </a:rPr>
              <a:t>Contacting the Service Desk</a:t>
            </a:r>
          </a:p>
        </p:txBody>
      </p:sp>
      <p:sp>
        <p:nvSpPr>
          <p:cNvPr id="4" name="Rectangle 3"/>
          <p:cNvSpPr/>
          <p:nvPr/>
        </p:nvSpPr>
        <p:spPr>
          <a:xfrm>
            <a:off x="1692172" y="1674214"/>
            <a:ext cx="9990240" cy="3785652"/>
          </a:xfrm>
          <a:prstGeom prst="rect">
            <a:avLst/>
          </a:prstGeom>
        </p:spPr>
        <p:txBody>
          <a:bodyPr wrap="square" lIns="91440" tIns="45720" rIns="91440" bIns="45720" anchor="t">
            <a:spAutoFit/>
          </a:bodyPr>
          <a:lstStyle/>
          <a:p>
            <a:r>
              <a:rPr lang="en-US" dirty="0">
                <a:latin typeface="Arial" panose="020B0604020202020204" pitchFamily="34" charset="0"/>
                <a:ea typeface="+mn-lt"/>
                <a:cs typeface="Arial" panose="020B0604020202020204" pitchFamily="34" charset="0"/>
              </a:rPr>
              <a:t>When contacting the Service Desk</a:t>
            </a:r>
          </a:p>
          <a:p>
            <a:endParaRPr lang="en-US" dirty="0">
              <a:latin typeface="Arial" panose="020B0604020202020204" pitchFamily="34" charset="0"/>
              <a:ea typeface="+mn-lt"/>
              <a:cs typeface="Arial" panose="020B0604020202020204" pitchFamily="34" charset="0"/>
            </a:endParaRPr>
          </a:p>
          <a:p>
            <a:pPr marL="342900" indent="-342900">
              <a:buFont typeface="Arial,Sans-Serif"/>
              <a:buChar char="•"/>
            </a:pPr>
            <a:r>
              <a:rPr lang="en-US" dirty="0" smtClean="0">
                <a:latin typeface="Arial" panose="020B0604020202020204" pitchFamily="34" charset="0"/>
                <a:ea typeface="+mn-lt"/>
                <a:cs typeface="Arial" panose="020B0604020202020204" pitchFamily="34" charset="0"/>
              </a:rPr>
              <a:t>DO</a:t>
            </a:r>
            <a:r>
              <a:rPr lang="en-US" dirty="0" smtClean="0">
                <a:latin typeface="Arial" panose="020B0604020202020204" pitchFamily="34" charset="0"/>
                <a:ea typeface="+mn-lt"/>
                <a:cs typeface="Arial" panose="020B0604020202020204" pitchFamily="34" charset="0"/>
              </a:rPr>
              <a:t> NOT send </a:t>
            </a:r>
            <a:r>
              <a:rPr lang="en-US" dirty="0">
                <a:latin typeface="Arial" panose="020B0604020202020204" pitchFamily="34" charset="0"/>
                <a:ea typeface="+mn-lt"/>
                <a:cs typeface="Arial" panose="020B0604020202020204" pitchFamily="34" charset="0"/>
              </a:rPr>
              <a:t>any PII for a student via email. This is a federal violation of the Family Education Rights and Privacy Act (FERPA). PII includes such information as a student’s name, building name, or district name. </a:t>
            </a:r>
          </a:p>
          <a:p>
            <a:pPr marL="342900" indent="-342900">
              <a:buFont typeface="Arial,Sans-Serif"/>
              <a:buChar char="•"/>
            </a:pPr>
            <a:endParaRPr lang="en-US" dirty="0">
              <a:latin typeface="Arial" panose="020B0604020202020204" pitchFamily="34" charset="0"/>
              <a:ea typeface="+mn-lt"/>
              <a:cs typeface="Arial" panose="020B0604020202020204" pitchFamily="34" charset="0"/>
            </a:endParaRPr>
          </a:p>
          <a:p>
            <a:pPr marL="342900" indent="-342900">
              <a:buFont typeface="Arial,Sans-Serif"/>
              <a:buChar char="•"/>
            </a:pPr>
            <a:r>
              <a:rPr lang="en-US" dirty="0" smtClean="0">
                <a:latin typeface="Arial" panose="020B0604020202020204" pitchFamily="34" charset="0"/>
                <a:ea typeface="+mn-lt"/>
                <a:cs typeface="Arial" panose="020B0604020202020204" pitchFamily="34" charset="0"/>
              </a:rPr>
              <a:t>D</a:t>
            </a:r>
            <a:r>
              <a:rPr lang="en-US" dirty="0">
                <a:latin typeface="Arial" panose="020B0604020202020204" pitchFamily="34" charset="0"/>
                <a:ea typeface="+mn-lt"/>
                <a:cs typeface="Arial" panose="020B0604020202020204" pitchFamily="34" charset="0"/>
              </a:rPr>
              <a:t>O</a:t>
            </a:r>
            <a:r>
              <a:rPr lang="en-US" dirty="0" smtClean="0">
                <a:latin typeface="Arial" panose="020B0604020202020204" pitchFamily="34" charset="0"/>
                <a:ea typeface="+mn-lt"/>
                <a:cs typeface="Arial" panose="020B0604020202020204" pitchFamily="34" charset="0"/>
              </a:rPr>
              <a:t> </a:t>
            </a:r>
            <a:r>
              <a:rPr lang="en-US" dirty="0">
                <a:latin typeface="Arial" panose="020B0604020202020204" pitchFamily="34" charset="0"/>
                <a:ea typeface="+mn-lt"/>
                <a:cs typeface="Arial" panose="020B0604020202020204" pitchFamily="34" charset="0"/>
              </a:rPr>
              <a:t>send the student ID number, the test the students are taking (ELA, math, science, predictive interim, mini-test), and the error or concern you are reporting regarding the test taker.</a:t>
            </a:r>
            <a:endParaRPr lang="en-US" dirty="0">
              <a:latin typeface="Arial" panose="020B0604020202020204" pitchFamily="34" charset="0"/>
              <a:cs typeface="Arial" panose="020B0604020202020204" pitchFamily="34" charset="0"/>
            </a:endParaRPr>
          </a:p>
        </p:txBody>
      </p:sp>
      <p:pic>
        <p:nvPicPr>
          <p:cNvPr id="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72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512064"/>
            <a:ext cx="11208068" cy="1143000"/>
          </a:xfrm>
        </p:spPr>
        <p:txBody>
          <a:bodyPr>
            <a:noAutofit/>
          </a:bodyPr>
          <a:lstStyle/>
          <a:p>
            <a:r>
              <a:rPr lang="en-US" b="1" dirty="0">
                <a:latin typeface="Arial" panose="020B0604020202020204" pitchFamily="34" charset="0"/>
                <a:cs typeface="Arial" panose="020B0604020202020204" pitchFamily="34" charset="0"/>
              </a:rPr>
              <a:t>Reporting Testing Discrepancies and Potential Security Violations to KSDE</a:t>
            </a:r>
          </a:p>
        </p:txBody>
      </p:sp>
      <p:sp>
        <p:nvSpPr>
          <p:cNvPr id="3" name="Content Placeholder 2"/>
          <p:cNvSpPr>
            <a:spLocks noGrp="1"/>
          </p:cNvSpPr>
          <p:nvPr>
            <p:ph idx="1"/>
          </p:nvPr>
        </p:nvSpPr>
        <p:spPr>
          <a:xfrm>
            <a:off x="836612" y="1889759"/>
            <a:ext cx="10406716" cy="3403601"/>
          </a:xfrm>
        </p:spPr>
        <p:txBody>
          <a:bodyPr vert="horz" lIns="121899" tIns="60949" rIns="121899" bIns="60949" rtlCol="0" anchor="t">
            <a:normAutofit/>
          </a:bodyPr>
          <a:lstStyle/>
          <a:p>
            <a:pPr marL="0" indent="0">
              <a:lnSpc>
                <a:spcPct val="150000"/>
              </a:lnSpc>
              <a:buNone/>
            </a:pPr>
            <a:r>
              <a:rPr lang="en-US" dirty="0" smtClean="0">
                <a:latin typeface="Arial" panose="020B0604020202020204" pitchFamily="34" charset="0"/>
                <a:ea typeface="+mn-lt"/>
                <a:cs typeface="Arial" panose="020B0604020202020204" pitchFamily="34" charset="0"/>
              </a:rPr>
              <a:t>It </a:t>
            </a:r>
            <a:r>
              <a:rPr lang="en-US" dirty="0">
                <a:latin typeface="Arial" panose="020B0604020202020204" pitchFamily="34" charset="0"/>
                <a:ea typeface="+mn-lt"/>
                <a:cs typeface="Arial" panose="020B0604020202020204" pitchFamily="34" charset="0"/>
              </a:rPr>
              <a:t>is the responsibility of the superintendent or their designee, on behalf of any and all school principals, to report in writing, all discrepancies in test material delivery, administration, and collection, as well as issues and concerns regarding potential violations of the Kansas State Department of Education’s test security procedures, to Julie Ewing, Assessment Coordinator, Kansas State Department of Education, 785-296-4349.</a:t>
            </a:r>
          </a:p>
          <a:p>
            <a:pPr marL="0" indent="0">
              <a:lnSpc>
                <a:spcPct val="150000"/>
              </a:lnSpc>
              <a:buNone/>
            </a:pPr>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304800"/>
            <a:ext cx="10984548" cy="1143000"/>
          </a:xfrm>
        </p:spPr>
        <p:txBody>
          <a:bodyPr>
            <a:noAutofit/>
          </a:bodyPr>
          <a:lstStyle/>
          <a:p>
            <a:r>
              <a:rPr lang="en-US" b="1" dirty="0">
                <a:latin typeface="Arial" panose="020B0604020202020204" pitchFamily="34" charset="0"/>
                <a:cs typeface="Arial" panose="020B0604020202020204" pitchFamily="34" charset="0"/>
              </a:rPr>
              <a:t>Reporting Testing Discrepancies and Potential Security Violations to KSDE</a:t>
            </a:r>
          </a:p>
        </p:txBody>
      </p:sp>
      <p:sp>
        <p:nvSpPr>
          <p:cNvPr id="3" name="Content Placeholder 2"/>
          <p:cNvSpPr>
            <a:spLocks noGrp="1"/>
          </p:cNvSpPr>
          <p:nvPr>
            <p:ph idx="1"/>
          </p:nvPr>
        </p:nvSpPr>
        <p:spPr>
          <a:xfrm>
            <a:off x="646898" y="1432361"/>
            <a:ext cx="10518669" cy="5112987"/>
          </a:xfrm>
        </p:spPr>
        <p:txBody>
          <a:bodyPr vert="horz" lIns="121899" tIns="60949" rIns="121899" bIns="60949" rtlCol="0" anchor="t">
            <a:normAutofit fontScale="92500"/>
          </a:bodyPr>
          <a:lstStyle/>
          <a:p>
            <a:pPr marL="342900" indent="-342900"/>
            <a:r>
              <a:rPr lang="en-US" dirty="0">
                <a:latin typeface="Arial" panose="020B0604020202020204" pitchFamily="34" charset="0"/>
                <a:ea typeface="+mn-lt"/>
                <a:cs typeface="Arial" panose="020B0604020202020204" pitchFamily="34" charset="0"/>
              </a:rPr>
              <a:t>In consultation with staff from KSDE upon breach of security, appropriate consequences will be put in place at the district level.  </a:t>
            </a:r>
          </a:p>
          <a:p>
            <a:pPr marL="342900" indent="-342900"/>
            <a:r>
              <a:rPr lang="en-US" dirty="0">
                <a:latin typeface="Arial" panose="020B0604020202020204" pitchFamily="34" charset="0"/>
                <a:ea typeface="+mn-lt"/>
                <a:cs typeface="Arial" panose="020B0604020202020204" pitchFamily="34" charset="0"/>
              </a:rPr>
              <a:t>Because each case is unique in nature, a variety of steps could take place, including, but not limited to, the following:</a:t>
            </a:r>
          </a:p>
          <a:p>
            <a:pPr marL="730885" lvl="1" indent="-304165"/>
            <a:r>
              <a:rPr lang="en-US" sz="2400" dirty="0">
                <a:latin typeface="Arial" panose="020B0604020202020204" pitchFamily="34" charset="0"/>
                <a:ea typeface="+mn-lt"/>
                <a:cs typeface="Arial" panose="020B0604020202020204" pitchFamily="34" charset="0"/>
              </a:rPr>
              <a:t>No action taken: discussion with KSDE indicated the breach was not severe enough in nature to warrant any action</a:t>
            </a:r>
          </a:p>
          <a:p>
            <a:pPr marL="730885" lvl="1" indent="-304165"/>
            <a:r>
              <a:rPr lang="en-US" sz="2400" dirty="0">
                <a:latin typeface="Arial" panose="020B0604020202020204" pitchFamily="34" charset="0"/>
                <a:ea typeface="+mn-lt"/>
                <a:cs typeface="Arial" panose="020B0604020202020204" pitchFamily="34" charset="0"/>
              </a:rPr>
              <a:t>KSDE action: written letter and/or phone call to superintendent, DTC stating concerns and processing of action steps</a:t>
            </a:r>
          </a:p>
          <a:p>
            <a:pPr marL="730885" lvl="1" indent="-304165"/>
            <a:r>
              <a:rPr lang="en-US" sz="2400" dirty="0">
                <a:latin typeface="Arial" panose="020B0604020202020204" pitchFamily="34" charset="0"/>
                <a:ea typeface="+mn-lt"/>
                <a:cs typeface="Arial" panose="020B0604020202020204" pitchFamily="34" charset="0"/>
              </a:rPr>
              <a:t>Retesting of students</a:t>
            </a:r>
          </a:p>
          <a:p>
            <a:pPr marL="730885" lvl="1" indent="-304165"/>
            <a:r>
              <a:rPr lang="en-US" sz="2400" dirty="0">
                <a:latin typeface="Arial" panose="020B0604020202020204" pitchFamily="34" charset="0"/>
                <a:ea typeface="+mn-lt"/>
                <a:cs typeface="Arial" panose="020B0604020202020204" pitchFamily="34" charset="0"/>
              </a:rPr>
              <a:t>Removal of Test Proctors from testing rooms</a:t>
            </a:r>
          </a:p>
          <a:p>
            <a:pPr marL="730885" lvl="1" indent="-304165"/>
            <a:r>
              <a:rPr lang="en-US" sz="2400" dirty="0">
                <a:latin typeface="Arial" panose="020B0604020202020204" pitchFamily="34" charset="0"/>
                <a:ea typeface="+mn-lt"/>
                <a:cs typeface="Arial" panose="020B0604020202020204" pitchFamily="34" charset="0"/>
              </a:rPr>
              <a:t>KSDE monitor visit follow-up the next testing year to check for validation that changes to inappropriate practices have been made</a:t>
            </a:r>
          </a:p>
          <a:p>
            <a:pPr marL="304165" indent="-304165"/>
            <a:endParaRPr lang="en-US" dirty="0">
              <a:ea typeface="+mn-lt"/>
              <a:cs typeface="+mn-lt"/>
            </a:endParaRPr>
          </a:p>
          <a:p>
            <a:pPr marL="304165" indent="-304165"/>
            <a:endParaRPr lang="en-US" sz="2400" dirty="0"/>
          </a:p>
          <a:p>
            <a:pPr marL="304165" indent="-304165"/>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646" y="6170146"/>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08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709" y="1488440"/>
            <a:ext cx="10157354" cy="716280"/>
          </a:xfrm>
        </p:spPr>
        <p:txBody>
          <a:bodyPr/>
          <a:lstStyle/>
          <a:p>
            <a:r>
              <a:rPr lang="en-US" b="1" dirty="0" smtClean="0">
                <a:latin typeface="Arial" panose="020B0604020202020204" pitchFamily="34" charset="0"/>
                <a:cs typeface="Arial" panose="020B0604020202020204" pitchFamily="34" charset="0"/>
              </a:rPr>
              <a:t>USD 343 </a:t>
            </a:r>
            <a:r>
              <a:rPr lang="en-US" b="1" dirty="0">
                <a:latin typeface="Arial" panose="020B0604020202020204" pitchFamily="34" charset="0"/>
                <a:cs typeface="Arial" panose="020B0604020202020204" pitchFamily="34" charset="0"/>
              </a:rPr>
              <a:t>Procedures for Reporting</a:t>
            </a:r>
          </a:p>
        </p:txBody>
      </p:sp>
      <p:sp>
        <p:nvSpPr>
          <p:cNvPr id="3" name="Content Placeholder 2"/>
          <p:cNvSpPr>
            <a:spLocks noGrp="1"/>
          </p:cNvSpPr>
          <p:nvPr>
            <p:ph idx="1"/>
          </p:nvPr>
        </p:nvSpPr>
        <p:spPr>
          <a:xfrm>
            <a:off x="1117309" y="3083560"/>
            <a:ext cx="10157354" cy="1874520"/>
          </a:xfrm>
        </p:spPr>
        <p:txBody>
          <a:bodyPr/>
          <a:lstStyle/>
          <a:p>
            <a:r>
              <a:rPr lang="en-US" dirty="0" smtClean="0">
                <a:solidFill>
                  <a:srgbClr val="FF0000"/>
                </a:solidFill>
                <a:latin typeface="Arial" panose="020B0604020202020204" pitchFamily="34" charset="0"/>
                <a:cs typeface="Arial" panose="020B0604020202020204" pitchFamily="34" charset="0"/>
              </a:rPr>
              <a:t>IMMEDIATELY alert your BTC of any testing discrepancies or potential security violation.</a:t>
            </a:r>
          </a:p>
          <a:p>
            <a:r>
              <a:rPr lang="en-US" dirty="0" smtClean="0">
                <a:solidFill>
                  <a:srgbClr val="FF0000"/>
                </a:solidFill>
                <a:latin typeface="Arial" panose="020B0604020202020204" pitchFamily="34" charset="0"/>
                <a:cs typeface="Arial" panose="020B0604020202020204" pitchFamily="34" charset="0"/>
              </a:rPr>
              <a:t>Your BTC will notify Julie Ewing at KSDE as well as the DTC.</a:t>
            </a:r>
            <a:endParaRPr lang="en-US" dirty="0">
              <a:solidFill>
                <a:srgbClr val="FF0000"/>
              </a:solidFill>
              <a:latin typeface="Arial" panose="020B0604020202020204" pitchFamily="34" charset="0"/>
              <a:cs typeface="Arial" panose="020B0604020202020204" pitchFamily="34" charset="0"/>
            </a:endParaRPr>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57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Reactivation Procedures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1561" y="1828801"/>
            <a:ext cx="10287000" cy="3119120"/>
          </a:xfrm>
        </p:spPr>
        <p:txBody>
          <a:bodyPr vert="horz" lIns="121899" tIns="60949" rIns="121899" bIns="60949" rtlCol="0" anchor="t">
            <a:normAutofit/>
          </a:bodyPr>
          <a:lstStyle/>
          <a:p>
            <a:pPr marL="342900" indent="-342900"/>
            <a:r>
              <a:rPr lang="en-US" dirty="0"/>
              <a:t>In rare instances, some students may not be able to complete a test session. </a:t>
            </a:r>
            <a:br>
              <a:rPr lang="en-US" dirty="0"/>
            </a:br>
            <a:endParaRPr lang="en-US" dirty="0"/>
          </a:p>
          <a:p>
            <a:pPr marL="342900" indent="-342900"/>
            <a:r>
              <a:rPr lang="en-US" dirty="0" smtClean="0"/>
              <a:t>If a need to reactivate occurs, the teacher or proctor should contact the BTC.  The BTC will need to document who, when and why the reactivation occurred. Be sure to have this information ready. </a:t>
            </a:r>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03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274639"/>
            <a:ext cx="10896600" cy="1398713"/>
          </a:xfrm>
        </p:spPr>
        <p:txBody>
          <a:bodyPr>
            <a:normAutofit/>
          </a:bodyPr>
          <a:lstStyle/>
          <a:p>
            <a:pPr algn="ctr"/>
            <a:r>
              <a:rPr lang="en-US" sz="4800" b="1" dirty="0">
                <a:latin typeface="Arial" panose="020B0604020202020204" pitchFamily="34" charset="0"/>
                <a:cs typeface="Arial" panose="020B0604020202020204" pitchFamily="34" charset="0"/>
              </a:rPr>
              <a:t>Appropriate Testing Practices</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Acceptable Practices (Fact Sheet)</a:t>
            </a:r>
          </a:p>
        </p:txBody>
      </p:sp>
      <p:sp>
        <p:nvSpPr>
          <p:cNvPr id="3" name="Content Placeholder 2"/>
          <p:cNvSpPr>
            <a:spLocks noGrp="1"/>
          </p:cNvSpPr>
          <p:nvPr>
            <p:ph idx="1"/>
          </p:nvPr>
        </p:nvSpPr>
        <p:spPr>
          <a:xfrm>
            <a:off x="636332" y="1930400"/>
            <a:ext cx="10728580" cy="4927600"/>
          </a:xfrm>
        </p:spPr>
        <p:txBody>
          <a:bodyPr>
            <a:normAutofit/>
          </a:bodyPr>
          <a:lstStyle/>
          <a:p>
            <a:pPr marL="342900" indent="-342900"/>
            <a:r>
              <a:rPr lang="en-US" dirty="0">
                <a:latin typeface="Arial" panose="020B0604020202020204" pitchFamily="34" charset="0"/>
                <a:cs typeface="Arial" panose="020B0604020202020204" pitchFamily="34" charset="0"/>
              </a:rPr>
              <a:t>Provide students with the opportunity to learn the content and vocabulary prior to testing by basing instruction on state standards and an aligned local curriculum</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r>
              <a:rPr lang="en-US" dirty="0">
                <a:latin typeface="Arial" panose="020B0604020202020204" pitchFamily="34" charset="0"/>
                <a:cs typeface="Arial" panose="020B0604020202020204" pitchFamily="34" charset="0"/>
              </a:rPr>
              <a:t>Integrate teaching of test-taking skills with regular classroom instruction and assessment</a:t>
            </a:r>
            <a:r>
              <a:rPr lang="en-US" dirty="0" smtClean="0">
                <a:latin typeface="Arial" panose="020B0604020202020204" pitchFamily="34" charset="0"/>
                <a:cs typeface="Arial" panose="020B0604020202020204" pitchFamily="34" charset="0"/>
              </a:rPr>
              <a:t>.</a:t>
            </a:r>
          </a:p>
          <a:p>
            <a:pPr marL="342900" indent="-342900"/>
            <a:r>
              <a:rPr lang="en-US" dirty="0">
                <a:latin typeface="Arial" panose="020B0604020202020204" pitchFamily="34" charset="0"/>
                <a:cs typeface="Arial" panose="020B0604020202020204" pitchFamily="34" charset="0"/>
              </a:rPr>
              <a:t>Ensure that students have had prior experience with the testing format. Use Kite Technology Practice tests. These are for the intended purpose of practicing technology and not content. </a:t>
            </a:r>
            <a:endParaRPr lang="en-US" dirty="0" smtClean="0">
              <a:latin typeface="Arial" panose="020B0604020202020204" pitchFamily="34" charset="0"/>
              <a:cs typeface="Arial" panose="020B0604020202020204" pitchFamily="34" charset="0"/>
            </a:endParaRPr>
          </a:p>
          <a:p>
            <a:pPr marL="342900" indent="-342900"/>
            <a:r>
              <a:rPr lang="en-US" dirty="0">
                <a:latin typeface="Arial" panose="020B0604020202020204" pitchFamily="34" charset="0"/>
                <a:cs typeface="Arial" panose="020B0604020202020204" pitchFamily="34" charset="0"/>
              </a:rPr>
              <a:t>Use formative assessments to inform instruction prior to testing. Formative tools are available in the Kite interim system</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42900" indent="-342900"/>
            <a:endParaRPr lang="en-US" dirty="0">
              <a:latin typeface="Arial" panose="020B0604020202020204" pitchFamily="34" charset="0"/>
              <a:cs typeface="Arial" panose="020B0604020202020204" pitchFamily="34" charset="0"/>
            </a:endParaRPr>
          </a:p>
          <a:p>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33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052" y="0"/>
            <a:ext cx="11125200" cy="1398713"/>
          </a:xfrm>
        </p:spPr>
        <p:txBody>
          <a:bodyPr>
            <a:normAutofit/>
          </a:bodyPr>
          <a:lstStyle/>
          <a:p>
            <a:pPr algn="ctr"/>
            <a:r>
              <a:rPr lang="en-US" b="1" dirty="0">
                <a:latin typeface="Arial" panose="020B0604020202020204" pitchFamily="34" charset="0"/>
                <a:cs typeface="Arial" panose="020B0604020202020204" pitchFamily="34" charset="0"/>
              </a:rPr>
              <a:t>Appropriate Testing Practices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Acceptable Practices </a:t>
            </a:r>
            <a:r>
              <a:rPr lang="en-US" b="1" dirty="0">
                <a:latin typeface="Arial" panose="020B0604020202020204" pitchFamily="34" charset="0"/>
                <a:ea typeface="+mj-lt"/>
                <a:cs typeface="Arial" panose="020B0604020202020204" pitchFamily="34" charset="0"/>
              </a:rPr>
              <a:t>(Fact Sheet)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4052" y="1533144"/>
            <a:ext cx="11125200" cy="5088319"/>
          </a:xfrm>
        </p:spPr>
        <p:txBody>
          <a:bodyPr vert="horz" lIns="121899" tIns="60949" rIns="121899" bIns="60949" rtlCol="0" anchor="t">
            <a:normAutofit/>
          </a:bodyPr>
          <a:lstStyle/>
          <a:p>
            <a:pPr marL="342900" indent="-342900"/>
            <a:r>
              <a:rPr lang="en-US" dirty="0">
                <a:latin typeface="Arial" panose="020B0604020202020204" pitchFamily="34" charset="0"/>
                <a:cs typeface="Arial" panose="020B0604020202020204" pitchFamily="34" charset="0"/>
              </a:rPr>
              <a:t>Ensure that accommodations made on the state assessment are completed on all instructional assignments, as well as classroom, district, and standardized assessments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r>
              <a:rPr lang="en-US" dirty="0">
                <a:latin typeface="Arial" panose="020B0604020202020204" pitchFamily="34" charset="0"/>
                <a:cs typeface="Arial" panose="020B0604020202020204" pitchFamily="34" charset="0"/>
              </a:rPr>
              <a:t>Attend training and sign an agreement to abide by KSDE test security, ethics of testing, and regulations before local testing begins</a:t>
            </a:r>
            <a:r>
              <a:rPr lang="en-US" dirty="0" smtClean="0">
                <a:latin typeface="Arial" panose="020B0604020202020204" pitchFamily="34" charset="0"/>
                <a:cs typeface="Arial" panose="020B0604020202020204" pitchFamily="34" charset="0"/>
              </a:rPr>
              <a:t>.</a:t>
            </a:r>
          </a:p>
          <a:p>
            <a:pPr marL="342900" indent="-342900"/>
            <a:r>
              <a:rPr lang="en-US" dirty="0">
                <a:latin typeface="Arial" panose="020B0604020202020204" pitchFamily="34" charset="0"/>
                <a:ea typeface="+mn-lt"/>
                <a:cs typeface="Arial" panose="020B0604020202020204" pitchFamily="34" charset="0"/>
              </a:rPr>
              <a:t>Follow test procedures outlined in the </a:t>
            </a:r>
            <a:r>
              <a:rPr lang="en-US" b="1" i="1" dirty="0">
                <a:latin typeface="Arial" panose="020B0604020202020204" pitchFamily="34" charset="0"/>
                <a:ea typeface="+mn-lt"/>
                <a:cs typeface="Arial" panose="020B0604020202020204" pitchFamily="34" charset="0"/>
              </a:rPr>
              <a:t>Kansas Assessment Examiner’s Manual</a:t>
            </a:r>
            <a:r>
              <a:rPr lang="en-US" dirty="0">
                <a:latin typeface="Arial" panose="020B0604020202020204" pitchFamily="34" charset="0"/>
                <a:ea typeface="+mn-lt"/>
                <a:cs typeface="Arial" panose="020B0604020202020204" pitchFamily="34" charset="0"/>
              </a:rPr>
              <a:t> and in the training received regarding security and ethical practices for testing</a:t>
            </a:r>
            <a:r>
              <a:rPr lang="en-US" dirty="0" smtClean="0">
                <a:latin typeface="Arial" panose="020B0604020202020204" pitchFamily="34" charset="0"/>
                <a:ea typeface="+mn-lt"/>
                <a:cs typeface="Arial" panose="020B0604020202020204" pitchFamily="34" charset="0"/>
              </a:rPr>
              <a:t>.</a:t>
            </a:r>
            <a:endParaRPr lang="en-US" dirty="0">
              <a:latin typeface="Arial" panose="020B0604020202020204" pitchFamily="34" charset="0"/>
              <a:ea typeface="+mn-lt"/>
              <a:cs typeface="Arial" panose="020B0604020202020204" pitchFamily="34" charset="0"/>
            </a:endParaRPr>
          </a:p>
          <a:p>
            <a:pPr marL="342900" indent="-342900"/>
            <a:r>
              <a:rPr lang="en-US" dirty="0">
                <a:latin typeface="Arial" panose="020B0604020202020204" pitchFamily="34" charset="0"/>
                <a:ea typeface="+mn-lt"/>
                <a:cs typeface="Arial" panose="020B0604020202020204" pitchFamily="34" charset="0"/>
              </a:rPr>
              <a:t>Follow established district/building procedures for collecting and destroying testing materials, student notes, scratch paper, and drawings upon completion of each test session and the entire test.</a:t>
            </a:r>
          </a:p>
          <a:p>
            <a:pPr marL="342900" indent="-342900"/>
            <a:endParaRPr lang="en-US" dirty="0">
              <a:latin typeface="Arial" panose="020B0604020202020204" pitchFamily="34" charset="0"/>
              <a:cs typeface="Arial" panose="020B0604020202020204" pitchFamily="34" charset="0"/>
            </a:endParaRPr>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51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152719"/>
            <a:ext cx="10972800" cy="1243265"/>
          </a:xfrm>
        </p:spPr>
        <p:txBody>
          <a:bodyPr>
            <a:noAutofit/>
          </a:bodyPr>
          <a:lstStyle/>
          <a:p>
            <a:pPr algn="ctr"/>
            <a:r>
              <a:rPr lang="en-US" sz="4800" b="1" dirty="0">
                <a:latin typeface="Arial" panose="020B0604020202020204" pitchFamily="34" charset="0"/>
                <a:cs typeface="Arial" panose="020B0604020202020204" pitchFamily="34" charset="0"/>
              </a:rPr>
              <a:t>Appropriate Testing Practices</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Acceptable Practices </a:t>
            </a:r>
            <a:r>
              <a:rPr lang="en-US" sz="4800" b="1" dirty="0">
                <a:latin typeface="Arial" panose="020B0604020202020204" pitchFamily="34" charset="0"/>
                <a:ea typeface="+mj-lt"/>
                <a:cs typeface="Arial" panose="020B0604020202020204" pitchFamily="34" charset="0"/>
              </a:rPr>
              <a:t>(Fact Sheet)</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80744" y="1664555"/>
            <a:ext cx="10227335" cy="4432068"/>
          </a:xfrm>
        </p:spPr>
        <p:txBody>
          <a:bodyPr vert="horz" lIns="121899" tIns="60949" rIns="121899" bIns="60949" rtlCol="0" anchor="t">
            <a:normAutofit/>
          </a:bodyPr>
          <a:lstStyle/>
          <a:p>
            <a:pPr marL="342900" indent="-342900"/>
            <a:r>
              <a:rPr lang="en-US" dirty="0">
                <a:latin typeface="Arial" panose="020B0604020202020204" pitchFamily="34" charset="0"/>
                <a:ea typeface="+mn-lt"/>
                <a:cs typeface="Arial" panose="020B0604020202020204" pitchFamily="34" charset="0"/>
              </a:rPr>
              <a:t>Remove or cover (with opaque material) bulletin board displays, charts and diagrams, and other instructional material that could give assistance or advantage during testing.</a:t>
            </a:r>
            <a:br>
              <a:rPr lang="en-US" dirty="0">
                <a:latin typeface="Arial" panose="020B0604020202020204" pitchFamily="34" charset="0"/>
                <a:ea typeface="+mn-lt"/>
                <a:cs typeface="Arial" panose="020B0604020202020204" pitchFamily="34" charset="0"/>
              </a:rPr>
            </a:br>
            <a:endParaRPr lang="en-US" dirty="0" smtClean="0">
              <a:latin typeface="Arial" panose="020B0604020202020204" pitchFamily="34" charset="0"/>
              <a:ea typeface="+mn-lt"/>
              <a:cs typeface="Arial" panose="020B0604020202020204" pitchFamily="34" charset="0"/>
            </a:endParaRPr>
          </a:p>
          <a:p>
            <a:pPr marL="342900" indent="-342900"/>
            <a:r>
              <a:rPr lang="en-US" dirty="0" smtClean="0">
                <a:latin typeface="Arial" panose="020B0604020202020204" pitchFamily="34" charset="0"/>
                <a:ea typeface="+mn-lt"/>
                <a:cs typeface="Arial" panose="020B0604020202020204" pitchFamily="34" charset="0"/>
              </a:rPr>
              <a:t>Monitor </a:t>
            </a:r>
            <a:r>
              <a:rPr lang="en-US" dirty="0">
                <a:latin typeface="Arial" panose="020B0604020202020204" pitchFamily="34" charset="0"/>
                <a:ea typeface="+mn-lt"/>
                <a:cs typeface="Arial" panose="020B0604020202020204" pitchFamily="34" charset="0"/>
              </a:rPr>
              <a:t>the testing environment actively by moving around the room; moving around the room encourages students to focus on their own work.</a:t>
            </a:r>
            <a:br>
              <a:rPr lang="en-US" dirty="0">
                <a:latin typeface="Arial" panose="020B0604020202020204" pitchFamily="34" charset="0"/>
                <a:ea typeface="+mn-lt"/>
                <a:cs typeface="Arial" panose="020B0604020202020204" pitchFamily="34" charset="0"/>
              </a:rPr>
            </a:br>
            <a:endParaRPr lang="en-US" dirty="0">
              <a:latin typeface="Arial" panose="020B0604020202020204" pitchFamily="34" charset="0"/>
              <a:ea typeface="+mn-lt"/>
              <a:cs typeface="Arial" panose="020B0604020202020204" pitchFamily="34" charset="0"/>
            </a:endParaRPr>
          </a:p>
          <a:p>
            <a:pPr marL="342900" indent="-342900"/>
            <a:r>
              <a:rPr lang="en-US" dirty="0">
                <a:latin typeface="Arial" panose="020B0604020202020204" pitchFamily="34" charset="0"/>
                <a:ea typeface="+mn-lt"/>
                <a:cs typeface="Arial" panose="020B0604020202020204" pitchFamily="34" charset="0"/>
              </a:rPr>
              <a:t>Verify the End/Review Screen upon completion of the test to ensure that all test items have been answered before a student exits the test. </a:t>
            </a:r>
          </a:p>
          <a:p>
            <a:pPr marL="304165" indent="-304165"/>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0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Verification of Training</a:t>
            </a:r>
          </a:p>
        </p:txBody>
      </p:sp>
      <p:sp>
        <p:nvSpPr>
          <p:cNvPr id="3" name="Content Placeholder 2"/>
          <p:cNvSpPr>
            <a:spLocks noGrp="1"/>
          </p:cNvSpPr>
          <p:nvPr>
            <p:ph idx="1"/>
          </p:nvPr>
        </p:nvSpPr>
        <p:spPr>
          <a:xfrm>
            <a:off x="1119115" y="1600202"/>
            <a:ext cx="10461697" cy="4553711"/>
          </a:xfrm>
        </p:spPr>
        <p:txBody>
          <a:bodyPr vert="horz" lIns="121899" tIns="60949" rIns="121899" bIns="60949" rtlCol="0" anchor="t">
            <a:noAutofit/>
          </a:bodyPr>
          <a:lstStyle/>
          <a:p>
            <a:pPr marL="342900" indent="-342900"/>
            <a:r>
              <a:rPr lang="en-US" dirty="0">
                <a:latin typeface="Arial" panose="020B0604020202020204" pitchFamily="34" charset="0"/>
                <a:cs typeface="Arial" panose="020B0604020202020204" pitchFamily="34" charset="0"/>
              </a:rPr>
              <a:t>All district staff who administer a state assessment must provide verification of training by signing an agreement to abide by form and sign off on training.</a:t>
            </a:r>
          </a:p>
          <a:p>
            <a:pPr marL="899795" lvl="1" indent="-342900"/>
            <a:r>
              <a:rPr lang="en-US" sz="2400" dirty="0">
                <a:latin typeface="Arial" panose="020B0604020202020204" pitchFamily="34" charset="0"/>
                <a:cs typeface="Arial" panose="020B0604020202020204" pitchFamily="34" charset="0"/>
              </a:rPr>
              <a:t>District and building-level personnel include any staff member who administers a state assessment, including administrators, educators, para educators, or other appointed staff members. </a:t>
            </a:r>
          </a:p>
          <a:p>
            <a:pPr marL="899795" lvl="1" indent="-342900"/>
            <a:r>
              <a:rPr lang="en-US" sz="2400" b="1" dirty="0">
                <a:latin typeface="Arial" panose="020B0604020202020204" pitchFamily="34" charset="0"/>
                <a:cs typeface="Arial" panose="020B0604020202020204" pitchFamily="34" charset="0"/>
              </a:rPr>
              <a:t>Parent volunteers may not administer a state assessment. </a:t>
            </a:r>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10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8127"/>
            <a:ext cx="11125200" cy="1298129"/>
          </a:xfrm>
        </p:spPr>
        <p:txBody>
          <a:bodyPr>
            <a:normAutofit/>
          </a:bodyPr>
          <a:lstStyle/>
          <a:p>
            <a:pPr algn="ctr"/>
            <a:r>
              <a:rPr lang="en-US" b="1" dirty="0">
                <a:latin typeface="Arial" panose="020B0604020202020204" pitchFamily="34" charset="0"/>
                <a:cs typeface="Arial" panose="020B0604020202020204" pitchFamily="34" charset="0"/>
              </a:rPr>
              <a:t>Appropriate Testing Practices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Unacceptable Practices </a:t>
            </a:r>
            <a:r>
              <a:rPr lang="en-US" b="1" dirty="0">
                <a:latin typeface="Arial" panose="020B0604020202020204" pitchFamily="34" charset="0"/>
                <a:ea typeface="+mj-lt"/>
                <a:cs typeface="Arial" panose="020B0604020202020204" pitchFamily="34" charset="0"/>
              </a:rPr>
              <a:t>(Fact Sheet)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5492" y="1564489"/>
            <a:ext cx="10744200" cy="4805832"/>
          </a:xfrm>
        </p:spPr>
        <p:txBody>
          <a:bodyPr vert="horz" lIns="121899" tIns="60949" rIns="121899" bIns="60949" rtlCol="0" anchor="t">
            <a:normAutofit/>
          </a:bodyPr>
          <a:lstStyle/>
          <a:p>
            <a:pPr marL="342900" indent="-342900"/>
            <a:r>
              <a:rPr lang="en-US" dirty="0">
                <a:latin typeface="Arial" panose="020B0604020202020204" pitchFamily="34" charset="0"/>
                <a:ea typeface="+mn-lt"/>
                <a:cs typeface="Arial" panose="020B0604020202020204" pitchFamily="34" charset="0"/>
              </a:rPr>
              <a:t>Do not store or save on computers or personal storage devices any test items; test items may not be shared via email or other file sharing systems or reproduced by any means</a:t>
            </a:r>
            <a:r>
              <a:rPr lang="en-US" dirty="0" smtClean="0">
                <a:latin typeface="Arial" panose="020B0604020202020204" pitchFamily="34" charset="0"/>
                <a:ea typeface="+mn-lt"/>
                <a:cs typeface="Arial" panose="020B0604020202020204" pitchFamily="34" charset="0"/>
              </a:rPr>
              <a:t>.</a:t>
            </a:r>
            <a:endParaRPr lang="en-US" dirty="0">
              <a:latin typeface="Arial" panose="020B0604020202020204" pitchFamily="34" charset="0"/>
              <a:ea typeface="+mn-lt"/>
              <a:cs typeface="Arial" panose="020B0604020202020204" pitchFamily="34" charset="0"/>
            </a:endParaRPr>
          </a:p>
          <a:p>
            <a:pPr marL="342900" indent="-342900"/>
            <a:r>
              <a:rPr lang="en-US" dirty="0">
                <a:latin typeface="Arial" panose="020B0604020202020204" pitchFamily="34" charset="0"/>
                <a:ea typeface="+mn-lt"/>
                <a:cs typeface="Arial" panose="020B0604020202020204" pitchFamily="34" charset="0"/>
              </a:rPr>
              <a:t>Do not review tests or analyze test items before, during, or after the assessment has been administered</a:t>
            </a:r>
            <a:r>
              <a:rPr lang="en-US" dirty="0" smtClean="0">
                <a:latin typeface="Arial" panose="020B0604020202020204" pitchFamily="34" charset="0"/>
                <a:ea typeface="+mn-lt"/>
                <a:cs typeface="Arial" panose="020B0604020202020204" pitchFamily="34" charset="0"/>
              </a:rPr>
              <a:t>.</a:t>
            </a:r>
          </a:p>
          <a:p>
            <a:pPr marL="342900" indent="-342900"/>
            <a:r>
              <a:rPr lang="en-US" dirty="0">
                <a:latin typeface="Arial" panose="020B0604020202020204" pitchFamily="34" charset="0"/>
                <a:ea typeface="+mn-lt"/>
                <a:cs typeface="Arial" panose="020B0604020202020204" pitchFamily="34" charset="0"/>
              </a:rPr>
              <a:t>Follow test procedures outlined in the </a:t>
            </a:r>
            <a:r>
              <a:rPr lang="en-US" b="1" i="1" dirty="0">
                <a:latin typeface="Arial" panose="020B0604020202020204" pitchFamily="34" charset="0"/>
                <a:ea typeface="+mn-lt"/>
                <a:cs typeface="Arial" panose="020B0604020202020204" pitchFamily="34" charset="0"/>
              </a:rPr>
              <a:t>Kansas Assessment Examiner’s Manual</a:t>
            </a:r>
            <a:r>
              <a:rPr lang="en-US" dirty="0">
                <a:latin typeface="Arial" panose="020B0604020202020204" pitchFamily="34" charset="0"/>
                <a:ea typeface="+mn-lt"/>
                <a:cs typeface="Arial" panose="020B0604020202020204" pitchFamily="34" charset="0"/>
              </a:rPr>
              <a:t> and in the training received regarding security and ethical practices for testing</a:t>
            </a:r>
            <a:r>
              <a:rPr lang="en-US" dirty="0" smtClean="0">
                <a:latin typeface="Arial" panose="020B0604020202020204" pitchFamily="34" charset="0"/>
                <a:ea typeface="+mn-lt"/>
                <a:cs typeface="Arial" panose="020B0604020202020204" pitchFamily="34" charset="0"/>
              </a:rPr>
              <a:t>.</a:t>
            </a:r>
            <a:endParaRPr lang="en-US" dirty="0">
              <a:latin typeface="Arial" panose="020B0604020202020204" pitchFamily="34" charset="0"/>
              <a:ea typeface="+mn-lt"/>
              <a:cs typeface="Arial" panose="020B0604020202020204" pitchFamily="34" charset="0"/>
            </a:endParaRPr>
          </a:p>
          <a:p>
            <a:pPr marL="342900" indent="-342900"/>
            <a:r>
              <a:rPr lang="en-US" dirty="0">
                <a:latin typeface="Arial" panose="020B0604020202020204" pitchFamily="34" charset="0"/>
                <a:ea typeface="+mn-lt"/>
                <a:cs typeface="Arial" panose="020B0604020202020204" pitchFamily="34" charset="0"/>
              </a:rPr>
              <a:t>Follow established district/building procedures for collecting and destroying testing materials, student notes, scratch paper, and drawings upon completion of each test session and the entire </a:t>
            </a:r>
            <a:r>
              <a:rPr lang="en-US" dirty="0" smtClean="0">
                <a:latin typeface="Arial" panose="020B0604020202020204" pitchFamily="34" charset="0"/>
                <a:ea typeface="+mn-lt"/>
                <a:cs typeface="Arial" panose="020B0604020202020204" pitchFamily="34" charset="0"/>
              </a:rPr>
              <a:t>test</a:t>
            </a:r>
            <a:r>
              <a:rPr lang="en-US" dirty="0">
                <a:latin typeface="Arial" panose="020B0604020202020204" pitchFamily="34" charset="0"/>
                <a:ea typeface="+mn-lt"/>
                <a:cs typeface="Arial" panose="020B0604020202020204" pitchFamily="34" charset="0"/>
              </a:rPr>
              <a:t>.</a:t>
            </a:r>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43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569279"/>
            <a:ext cx="11201400" cy="1298129"/>
          </a:xfrm>
        </p:spPr>
        <p:txBody>
          <a:bodyPr>
            <a:normAutofit/>
          </a:bodyPr>
          <a:lstStyle/>
          <a:p>
            <a:pPr algn="ctr"/>
            <a:r>
              <a:rPr lang="en-US" b="1" dirty="0">
                <a:latin typeface="Arial" panose="020B0604020202020204" pitchFamily="34" charset="0"/>
                <a:cs typeface="Arial" panose="020B0604020202020204" pitchFamily="34" charset="0"/>
              </a:rPr>
              <a:t>Appropriate Testing Practices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Unacceptable Practices </a:t>
            </a:r>
            <a:r>
              <a:rPr lang="en-US" b="1" dirty="0">
                <a:latin typeface="Arial" panose="020B0604020202020204" pitchFamily="34" charset="0"/>
                <a:ea typeface="+mj-lt"/>
                <a:cs typeface="Arial" panose="020B0604020202020204" pitchFamily="34" charset="0"/>
              </a:rPr>
              <a:t>(Fact Sheet)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7517" y="2277863"/>
            <a:ext cx="9781795" cy="4068988"/>
          </a:xfrm>
        </p:spPr>
        <p:txBody>
          <a:bodyPr vert="horz" lIns="121899" tIns="60949" rIns="121899" bIns="60949" rtlCol="0" anchor="t">
            <a:normAutofit/>
          </a:bodyPr>
          <a:lstStyle/>
          <a:p>
            <a:pPr marL="342900" indent="-342900"/>
            <a:r>
              <a:rPr lang="en-US" dirty="0">
                <a:latin typeface="Arial" panose="020B0604020202020204" pitchFamily="34" charset="0"/>
                <a:ea typeface="+mn-lt"/>
                <a:cs typeface="Arial" panose="020B0604020202020204" pitchFamily="34" charset="0"/>
              </a:rPr>
              <a:t>Do not discuss any specific test items on the test with students or colleagues before, during, or after the administration of the assessment</a:t>
            </a:r>
            <a:r>
              <a:rPr lang="en-US" dirty="0" smtClean="0">
                <a:latin typeface="Arial" panose="020B0604020202020204" pitchFamily="34" charset="0"/>
                <a:ea typeface="+mn-lt"/>
                <a:cs typeface="Arial" panose="020B0604020202020204" pitchFamily="34" charset="0"/>
              </a:rPr>
              <a:t>.</a:t>
            </a:r>
            <a:endParaRPr lang="en-US" dirty="0">
              <a:latin typeface="Arial" panose="020B0604020202020204" pitchFamily="34" charset="0"/>
              <a:ea typeface="+mn-lt"/>
              <a:cs typeface="Arial" panose="020B0604020202020204" pitchFamily="34" charset="0"/>
            </a:endParaRPr>
          </a:p>
          <a:p>
            <a:pPr marL="342900" indent="-342900"/>
            <a:r>
              <a:rPr lang="en-US" dirty="0">
                <a:latin typeface="Arial" panose="020B0604020202020204" pitchFamily="34" charset="0"/>
                <a:ea typeface="+mn-lt"/>
                <a:cs typeface="Arial" panose="020B0604020202020204" pitchFamily="34" charset="0"/>
              </a:rPr>
              <a:t>Do not construct answer keys so that an assessment could be scored locally</a:t>
            </a:r>
            <a:r>
              <a:rPr lang="en-US" dirty="0" smtClean="0">
                <a:latin typeface="Arial" panose="020B0604020202020204" pitchFamily="34" charset="0"/>
                <a:ea typeface="+mn-lt"/>
                <a:cs typeface="Arial" panose="020B0604020202020204" pitchFamily="34" charset="0"/>
              </a:rPr>
              <a:t>.</a:t>
            </a:r>
            <a:endParaRPr lang="en-US" dirty="0">
              <a:latin typeface="Arial" panose="020B0604020202020204" pitchFamily="34" charset="0"/>
              <a:ea typeface="+mn-lt"/>
              <a:cs typeface="Arial" panose="020B0604020202020204" pitchFamily="34" charset="0"/>
            </a:endParaRPr>
          </a:p>
          <a:p>
            <a:pPr marL="342900" indent="-342900"/>
            <a:r>
              <a:rPr lang="en-US" dirty="0">
                <a:latin typeface="Arial" panose="020B0604020202020204" pitchFamily="34" charset="0"/>
                <a:ea typeface="+mn-lt"/>
                <a:cs typeface="Arial" panose="020B0604020202020204" pitchFamily="34" charset="0"/>
              </a:rPr>
              <a:t>Do not use actual or altered test items (clone, parallel) for practice or instruction.</a:t>
            </a:r>
          </a:p>
          <a:p>
            <a:pPr marL="304165" indent="-304165"/>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17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74639"/>
            <a:ext cx="11125200" cy="1298129"/>
          </a:xfrm>
        </p:spPr>
        <p:txBody>
          <a:bodyPr>
            <a:normAutofit/>
          </a:bodyPr>
          <a:lstStyle/>
          <a:p>
            <a:pPr algn="ctr"/>
            <a:r>
              <a:rPr lang="en-US" b="1" dirty="0">
                <a:latin typeface="Arial" panose="020B0604020202020204" pitchFamily="34" charset="0"/>
                <a:cs typeface="Arial" panose="020B0604020202020204" pitchFamily="34" charset="0"/>
              </a:rPr>
              <a:t>Appropriate Testing Practices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Unacceptable Practices </a:t>
            </a:r>
            <a:r>
              <a:rPr lang="en-US" b="1" dirty="0">
                <a:latin typeface="Arial" panose="020B0604020202020204" pitchFamily="34" charset="0"/>
                <a:ea typeface="+mj-lt"/>
                <a:cs typeface="Arial" panose="020B0604020202020204" pitchFamily="34" charset="0"/>
              </a:rPr>
              <a:t>(Fact Sheet)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01367" y="1719072"/>
            <a:ext cx="10727045" cy="4694977"/>
          </a:xfrm>
        </p:spPr>
        <p:txBody>
          <a:bodyPr vert="horz" lIns="121899" tIns="60949" rIns="121899" bIns="60949" rtlCol="0" anchor="t">
            <a:normAutofit lnSpcReduction="10000"/>
          </a:bodyPr>
          <a:lstStyle/>
          <a:p>
            <a:pPr marL="342900" indent="-342900"/>
            <a:r>
              <a:rPr lang="en-US" dirty="0">
                <a:latin typeface="Arial" panose="020B0604020202020204" pitchFamily="34" charset="0"/>
                <a:ea typeface="+mn-lt"/>
                <a:cs typeface="Arial" panose="020B0604020202020204" pitchFamily="34" charset="0"/>
              </a:rPr>
              <a:t>Do not conduct comprehensive reviews or drills the day of the test or between testing sessions. Once testing has begun, all reviewing should cease. Curriculum may be taught but not for review for the specific purposes of the test. </a:t>
            </a:r>
            <a:br>
              <a:rPr lang="en-US" dirty="0">
                <a:latin typeface="Arial" panose="020B0604020202020204" pitchFamily="34" charset="0"/>
                <a:ea typeface="+mn-lt"/>
                <a:cs typeface="Arial" panose="020B0604020202020204" pitchFamily="34" charset="0"/>
              </a:rPr>
            </a:br>
            <a:endParaRPr lang="en-US" dirty="0">
              <a:latin typeface="Arial" panose="020B0604020202020204" pitchFamily="34" charset="0"/>
              <a:ea typeface="+mn-lt"/>
              <a:cs typeface="Arial" panose="020B0604020202020204" pitchFamily="34" charset="0"/>
            </a:endParaRPr>
          </a:p>
          <a:p>
            <a:pPr marL="342900" indent="-342900"/>
            <a:r>
              <a:rPr lang="en-US" dirty="0">
                <a:latin typeface="Arial" panose="020B0604020202020204" pitchFamily="34" charset="0"/>
                <a:ea typeface="+mn-lt"/>
                <a:cs typeface="Arial" panose="020B0604020202020204" pitchFamily="34" charset="0"/>
              </a:rPr>
              <a:t>Do not </a:t>
            </a:r>
            <a:r>
              <a:rPr lang="en-US" b="1" dirty="0">
                <a:latin typeface="Arial" panose="020B0604020202020204" pitchFamily="34" charset="0"/>
                <a:ea typeface="+mn-lt"/>
                <a:cs typeface="Arial" panose="020B0604020202020204" pitchFamily="34" charset="0"/>
              </a:rPr>
              <a:t>require</a:t>
            </a:r>
            <a:r>
              <a:rPr lang="en-US" dirty="0">
                <a:latin typeface="Arial" panose="020B0604020202020204" pitchFamily="34" charset="0"/>
                <a:ea typeface="+mn-lt"/>
                <a:cs typeface="Arial" panose="020B0604020202020204" pitchFamily="34" charset="0"/>
              </a:rPr>
              <a:t> students to show work or use scratch paper; scratch paper may not be graded and must be destroyed at the end of the test session.  </a:t>
            </a:r>
            <a:br>
              <a:rPr lang="en-US" dirty="0">
                <a:latin typeface="Arial" panose="020B0604020202020204" pitchFamily="34" charset="0"/>
                <a:ea typeface="+mn-lt"/>
                <a:cs typeface="Arial" panose="020B0604020202020204" pitchFamily="34" charset="0"/>
              </a:rPr>
            </a:br>
            <a:endParaRPr lang="en-US" dirty="0">
              <a:latin typeface="Arial" panose="020B0604020202020204" pitchFamily="34" charset="0"/>
              <a:ea typeface="+mn-lt"/>
              <a:cs typeface="Arial" panose="020B0604020202020204" pitchFamily="34" charset="0"/>
            </a:endParaRPr>
          </a:p>
          <a:p>
            <a:pPr marL="342900" indent="-342900"/>
            <a:r>
              <a:rPr lang="en-US" dirty="0">
                <a:latin typeface="Arial" panose="020B0604020202020204" pitchFamily="34" charset="0"/>
                <a:ea typeface="+mn-lt"/>
                <a:cs typeface="Arial" panose="020B0604020202020204" pitchFamily="34" charset="0"/>
              </a:rPr>
              <a:t>Do not respond to questions during testing that would help the students understand the item, aid them in responding to an item, or advise/encourage them to edit or change a response. </a:t>
            </a:r>
            <a:endParaRPr lang="en-US" dirty="0">
              <a:latin typeface="Arial" panose="020B0604020202020204" pitchFamily="34" charset="0"/>
              <a:cs typeface="Arial" panose="020B0604020202020204" pitchFamily="34" charset="0"/>
            </a:endParaRPr>
          </a:p>
          <a:p>
            <a:pPr marL="304165" indent="-304165"/>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54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74639"/>
            <a:ext cx="10972800" cy="1298129"/>
          </a:xfrm>
        </p:spPr>
        <p:txBody>
          <a:bodyPr>
            <a:noAutofit/>
          </a:bodyPr>
          <a:lstStyle/>
          <a:p>
            <a:pPr algn="ctr"/>
            <a:r>
              <a:rPr lang="en-US" sz="4800" b="1" dirty="0">
                <a:latin typeface="Arial" panose="020B0604020202020204" pitchFamily="34" charset="0"/>
                <a:cs typeface="Arial" panose="020B0604020202020204" pitchFamily="34" charset="0"/>
              </a:rPr>
              <a:t>Appropriate Testing Practices</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Unacceptable Practices </a:t>
            </a:r>
            <a:r>
              <a:rPr lang="en-US" sz="4800" b="1" dirty="0">
                <a:latin typeface="Arial" panose="020B0604020202020204" pitchFamily="34" charset="0"/>
                <a:ea typeface="+mj-lt"/>
                <a:cs typeface="Arial" panose="020B0604020202020204" pitchFamily="34" charset="0"/>
              </a:rPr>
              <a:t>(Fact Sheet)</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2812" y="1719072"/>
            <a:ext cx="10439400" cy="4823968"/>
          </a:xfrm>
        </p:spPr>
        <p:txBody>
          <a:bodyPr>
            <a:normAutofit/>
          </a:bodyPr>
          <a:lstStyle/>
          <a:p>
            <a:pPr marL="342900" indent="-342900"/>
            <a:r>
              <a:rPr lang="en-US" dirty="0">
                <a:latin typeface="Arial" panose="020B0604020202020204" pitchFamily="34" charset="0"/>
                <a:cs typeface="Arial" panose="020B0604020202020204" pitchFamily="34" charset="0"/>
              </a:rPr>
              <a:t>Do not say or do anything that would let a student know whether an answer is correct or incorrect</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r>
              <a:rPr lang="en-US" dirty="0">
                <a:latin typeface="Arial" panose="020B0604020202020204" pitchFamily="34" charset="0"/>
                <a:cs typeface="Arial" panose="020B0604020202020204" pitchFamily="34" charset="0"/>
              </a:rPr>
              <a:t>Do not coach or cue students in any way during test administration, including using gestures or facial expressions for guidance. </a:t>
            </a:r>
          </a:p>
          <a:p>
            <a:pPr marL="342900" indent="-342900"/>
            <a:r>
              <a:rPr lang="en-US" dirty="0">
                <a:latin typeface="Arial" panose="020B0604020202020204" pitchFamily="34" charset="0"/>
                <a:cs typeface="Arial" panose="020B0604020202020204" pitchFamily="34" charset="0"/>
              </a:rPr>
              <a:t>Do not ask students the way in which they arrived at an answer</a:t>
            </a:r>
            <a:r>
              <a:rPr lang="en-US" dirty="0" smtClean="0">
                <a:latin typeface="Arial" panose="020B0604020202020204" pitchFamily="34" charset="0"/>
                <a:cs typeface="Arial" panose="020B0604020202020204" pitchFamily="34" charset="0"/>
              </a:rPr>
              <a:t>.</a:t>
            </a:r>
          </a:p>
          <a:p>
            <a:pPr marL="342900" indent="-342900"/>
            <a:r>
              <a:rPr lang="en-US" dirty="0">
                <a:latin typeface="Arial" panose="020B0604020202020204" pitchFamily="34" charset="0"/>
                <a:cs typeface="Arial" panose="020B0604020202020204" pitchFamily="34" charset="0"/>
              </a:rPr>
              <a:t>Do not tell students to redo a specific item or to review any specific part of the test once testing has begun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r>
              <a:rPr lang="en-US" dirty="0">
                <a:latin typeface="Arial" panose="020B0604020202020204" pitchFamily="34" charset="0"/>
                <a:cs typeface="Arial" panose="020B0604020202020204" pitchFamily="34" charset="0"/>
              </a:rPr>
              <a:t>Do not go back and review each item individually with the student; simply direct students to answer items that did not have a check mark to indicate that the item was answered.</a:t>
            </a:r>
          </a:p>
          <a:p>
            <a:pPr marL="342900" indent="-342900"/>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02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052" y="863919"/>
            <a:ext cx="9089573" cy="1143000"/>
          </a:xfrm>
        </p:spPr>
        <p:txBody>
          <a:bodyPr>
            <a:normAutofit/>
          </a:bodyPr>
          <a:lstStyle/>
          <a:p>
            <a:pPr algn="ctr"/>
            <a:r>
              <a:rPr lang="en-US" sz="4800" b="1" dirty="0">
                <a:latin typeface="Arial" panose="020B0604020202020204" pitchFamily="34" charset="0"/>
                <a:cs typeface="Arial" panose="020B0604020202020204" pitchFamily="34" charset="0"/>
              </a:rPr>
              <a:t>Monitor Visit: Purpose</a:t>
            </a:r>
          </a:p>
        </p:txBody>
      </p:sp>
      <p:sp>
        <p:nvSpPr>
          <p:cNvPr id="3" name="Content Placeholder 2"/>
          <p:cNvSpPr>
            <a:spLocks noGrp="1"/>
          </p:cNvSpPr>
          <p:nvPr>
            <p:ph idx="1"/>
          </p:nvPr>
        </p:nvSpPr>
        <p:spPr>
          <a:xfrm>
            <a:off x="836612" y="2362200"/>
            <a:ext cx="10515600" cy="3506966"/>
          </a:xfrm>
        </p:spPr>
        <p:txBody>
          <a:bodyPr vert="horz" lIns="121899" tIns="60949" rIns="121899" bIns="60949" rtlCol="0" anchor="t">
            <a:normAutofit/>
          </a:bodyPr>
          <a:lstStyle/>
          <a:p>
            <a:pPr marL="0" indent="0">
              <a:buNone/>
            </a:pPr>
            <a:r>
              <a:rPr lang="en-US" dirty="0">
                <a:latin typeface="Arial" panose="020B0604020202020204" pitchFamily="34" charset="0"/>
                <a:cs typeface="Arial" panose="020B0604020202020204" pitchFamily="34" charset="0"/>
              </a:rPr>
              <a:t>KSDE staff and the members of the Kansas Assessment Advisory Council visit about 10% of Kansas schools during test administration yearly for the purpose of monitoring test security</a:t>
            </a:r>
            <a:r>
              <a:rPr lang="en-US" dirty="0" smtClean="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ea typeface="+mn-lt"/>
                <a:cs typeface="Arial" panose="020B0604020202020204" pitchFamily="34" charset="0"/>
              </a:rPr>
              <a:t>A representative sample of districts across Kansas, across all state BOE regions, including both large and small districts, are selected for monitor visits every year in Kansas.</a:t>
            </a:r>
            <a:endParaRPr lang="en-US" dirty="0">
              <a:latin typeface="Arial" panose="020B0604020202020204" pitchFamily="34" charset="0"/>
              <a:cs typeface="Arial" panose="020B0604020202020204" pitchFamily="34" charset="0"/>
            </a:endParaRPr>
          </a:p>
          <a:p>
            <a:pPr marL="304165" indent="-304165"/>
            <a:endParaRPr lang="en-US" sz="4400" dirty="0"/>
          </a:p>
          <a:p>
            <a:pPr marL="0" indent="0">
              <a:buNone/>
            </a:pPr>
            <a:endParaRPr lang="en-US" sz="3800" dirty="0"/>
          </a:p>
        </p:txBody>
      </p:sp>
      <p:pic>
        <p:nvPicPr>
          <p:cNvPr id="5"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61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070" y="647071"/>
            <a:ext cx="10157354" cy="615431"/>
          </a:xfrm>
        </p:spPr>
        <p:txBody>
          <a:bodyPr>
            <a:noAutofit/>
          </a:bodyPr>
          <a:lstStyle/>
          <a:p>
            <a:pPr algn="ctr"/>
            <a:r>
              <a:rPr lang="en-US" sz="4800" b="1" dirty="0">
                <a:latin typeface="Arial" panose="020B0604020202020204" pitchFamily="34" charset="0"/>
                <a:cs typeface="Arial" panose="020B0604020202020204" pitchFamily="34" charset="0"/>
              </a:rPr>
              <a:t>Monitor Visits</a:t>
            </a:r>
          </a:p>
        </p:txBody>
      </p:sp>
      <p:sp>
        <p:nvSpPr>
          <p:cNvPr id="3" name="Content Placeholder 2"/>
          <p:cNvSpPr>
            <a:spLocks noGrp="1"/>
          </p:cNvSpPr>
          <p:nvPr>
            <p:ph idx="1"/>
          </p:nvPr>
        </p:nvSpPr>
        <p:spPr>
          <a:xfrm>
            <a:off x="672364" y="872039"/>
            <a:ext cx="10683528" cy="5752085"/>
          </a:xfrm>
        </p:spPr>
        <p:txBody>
          <a:bodyPr vert="horz" lIns="121899" tIns="60949" rIns="121899" bIns="60949" rtlCol="0" anchor="t">
            <a:normAutofit/>
          </a:bodyPr>
          <a:lstStyle/>
          <a:p>
            <a:pPr marL="0" indent="0">
              <a:buNone/>
            </a:pPr>
            <a:endParaRPr lang="en-US" dirty="0"/>
          </a:p>
          <a:p>
            <a:pPr marL="0" indent="0">
              <a:buNone/>
            </a:pPr>
            <a:r>
              <a:rPr lang="en-US" dirty="0">
                <a:latin typeface="Arial" panose="020B0604020202020204" pitchFamily="34" charset="0"/>
                <a:cs typeface="Arial" panose="020B0604020202020204" pitchFamily="34" charset="0"/>
              </a:rPr>
              <a:t>Two methods will be used to conduct monitor visits: </a:t>
            </a:r>
          </a:p>
          <a:p>
            <a:pPr marL="342900" indent="-342900"/>
            <a:r>
              <a:rPr lang="en-US" dirty="0">
                <a:latin typeface="Arial" panose="020B0604020202020204" pitchFamily="34" charset="0"/>
                <a:cs typeface="Arial" panose="020B0604020202020204" pitchFamily="34" charset="0"/>
              </a:rPr>
              <a:t>Schools/districts can </a:t>
            </a:r>
            <a:r>
              <a:rPr lang="en-US" u="sng" dirty="0">
                <a:latin typeface="Arial" panose="020B0604020202020204" pitchFamily="34" charset="0"/>
                <a:cs typeface="Arial" panose="020B0604020202020204" pitchFamily="34" charset="0"/>
              </a:rPr>
              <a:t>volunteer</a:t>
            </a:r>
            <a:r>
              <a:rPr lang="en-US" dirty="0">
                <a:latin typeface="Arial" panose="020B0604020202020204" pitchFamily="34" charset="0"/>
                <a:cs typeface="Arial" panose="020B0604020202020204" pitchFamily="34" charset="0"/>
              </a:rPr>
              <a:t> to receive a monitor visit. A monitor team will be assigned to that district. The team will select the date they will conduct the visit based on the testing schedule provided by the school. The district will not be informed of the specific date selected. </a:t>
            </a:r>
          </a:p>
          <a:p>
            <a:pPr marL="342900" indent="-342900"/>
            <a:r>
              <a:rPr lang="en-US" u="sng" dirty="0">
                <a:latin typeface="Arial" panose="020B0604020202020204" pitchFamily="34" charset="0"/>
                <a:cs typeface="Arial" panose="020B0604020202020204" pitchFamily="34" charset="0"/>
              </a:rPr>
              <a:t>Unannounced</a:t>
            </a:r>
            <a:r>
              <a:rPr lang="en-US" dirty="0">
                <a:latin typeface="Arial" panose="020B0604020202020204" pitchFamily="34" charset="0"/>
                <a:cs typeface="Arial" panose="020B0604020202020204" pitchFamily="34" charset="0"/>
              </a:rPr>
              <a:t> visits for a random sample of schools: schools will be chosen from the list of districts/schools that did not volunteer. The DTC will be alerted to potential visits and will share test schedules for the purpose of monitor visits.  </a:t>
            </a:r>
          </a:p>
          <a:p>
            <a:pPr marL="730885" lvl="1" indent="-304165"/>
            <a:r>
              <a:rPr lang="en-US" dirty="0">
                <a:latin typeface="Arial" panose="020B0604020202020204" pitchFamily="34" charset="0"/>
                <a:cs typeface="Arial" panose="020B0604020202020204" pitchFamily="34" charset="0"/>
              </a:rPr>
              <a:t>Random sample collection includes consideration of board member districts, district size, rural/urban, previous violations, and previous monitor visits.</a:t>
            </a:r>
          </a:p>
          <a:p>
            <a:pPr marL="304165" indent="-304165"/>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56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rial" panose="020B0604020202020204" pitchFamily="34" charset="0"/>
                <a:cs typeface="Arial" panose="020B0604020202020204" pitchFamily="34" charset="0"/>
              </a:rPr>
              <a:t>Monitor Checklist</a:t>
            </a:r>
          </a:p>
        </p:txBody>
      </p:sp>
      <p:sp>
        <p:nvSpPr>
          <p:cNvPr id="3" name="Content Placeholder 2"/>
          <p:cNvSpPr>
            <a:spLocks noGrp="1"/>
          </p:cNvSpPr>
          <p:nvPr>
            <p:ph idx="1"/>
          </p:nvPr>
        </p:nvSpPr>
        <p:spPr>
          <a:xfrm>
            <a:off x="836612" y="1600201"/>
            <a:ext cx="10744200" cy="4467776"/>
          </a:xfrm>
        </p:spPr>
        <p:txBody>
          <a:bodyPr vert="horz" lIns="121899" tIns="60949" rIns="121899" bIns="60949" rtlCol="0" anchor="t">
            <a:normAutofit/>
          </a:bodyPr>
          <a:lstStyle/>
          <a:p>
            <a:pPr marL="304165" indent="-304165"/>
            <a:endParaRPr lang="en-US" dirty="0"/>
          </a:p>
          <a:p>
            <a:pPr marL="457200" indent="-457200"/>
            <a:r>
              <a:rPr lang="en-US" dirty="0">
                <a:latin typeface="Arial" panose="020B0604020202020204" pitchFamily="34" charset="0"/>
                <a:cs typeface="Arial" panose="020B0604020202020204" pitchFamily="34" charset="0"/>
              </a:rPr>
              <a:t>Let’s look at and discuss the monitor checklist provided.</a:t>
            </a: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It is completed by visiting team member(s).</a:t>
            </a: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The visiting team will leave a copy of the report with the school and submit a copy to KSDE.</a:t>
            </a:r>
          </a:p>
          <a:p>
            <a:pPr marL="304165" indent="-304165"/>
            <a:endParaRPr lang="en-US" dirty="0">
              <a:latin typeface="Arial" panose="020B0604020202020204" pitchFamily="34" charset="0"/>
              <a:cs typeface="Arial" panose="020B0604020202020204" pitchFamily="34" charset="0"/>
            </a:endParaRPr>
          </a:p>
        </p:txBody>
      </p:sp>
      <p:pic>
        <p:nvPicPr>
          <p:cNvPr id="5"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21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 y="211721"/>
            <a:ext cx="11582400" cy="1397000"/>
          </a:xfrm>
        </p:spPr>
        <p:txBody>
          <a:bodyPr/>
          <a:lstStyle/>
          <a:p>
            <a:pPr algn="ctr"/>
            <a:r>
              <a:rPr lang="en-US" b="1" dirty="0">
                <a:latin typeface="Arial" panose="020B0604020202020204" pitchFamily="34" charset="0"/>
                <a:cs typeface="Arial" panose="020B0604020202020204" pitchFamily="34" charset="0"/>
              </a:rPr>
              <a:t>Kansas State Test Security and Ethics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Quick Check</a:t>
            </a:r>
          </a:p>
        </p:txBody>
      </p:sp>
      <p:graphicFrame>
        <p:nvGraphicFramePr>
          <p:cNvPr id="4" name="Table 3"/>
          <p:cNvGraphicFramePr>
            <a:graphicFrameLocks noGrp="1"/>
          </p:cNvGraphicFramePr>
          <p:nvPr>
            <p:extLst>
              <p:ext uri="{D42A27DB-BD31-4B8C-83A1-F6EECF244321}">
                <p14:modId xmlns:p14="http://schemas.microsoft.com/office/powerpoint/2010/main" val="4017857139"/>
              </p:ext>
            </p:extLst>
          </p:nvPr>
        </p:nvGraphicFramePr>
        <p:xfrm>
          <a:off x="608012" y="1828800"/>
          <a:ext cx="10896600" cy="4023360"/>
        </p:xfrm>
        <a:graphic>
          <a:graphicData uri="http://schemas.openxmlformats.org/drawingml/2006/table">
            <a:tbl>
              <a:tblPr firstRow="1" bandRow="1">
                <a:tableStyleId>{BDBED569-4797-4DF1-A0F4-6AAB3CD982D8}</a:tableStyleId>
              </a:tblPr>
              <a:tblGrid>
                <a:gridCol w="2057400">
                  <a:extLst>
                    <a:ext uri="{9D8B030D-6E8A-4147-A177-3AD203B41FA5}">
                      <a16:colId xmlns:a16="http://schemas.microsoft.com/office/drawing/2014/main" xmlns="" val="1462334815"/>
                    </a:ext>
                  </a:extLst>
                </a:gridCol>
                <a:gridCol w="8839200">
                  <a:extLst>
                    <a:ext uri="{9D8B030D-6E8A-4147-A177-3AD203B41FA5}">
                      <a16:colId xmlns:a16="http://schemas.microsoft.com/office/drawing/2014/main" xmlns="" val="574388742"/>
                    </a:ext>
                  </a:extLst>
                </a:gridCol>
              </a:tblGrid>
              <a:tr h="370840">
                <a:tc>
                  <a:txBody>
                    <a:bodyPr/>
                    <a:lstStyle/>
                    <a:p>
                      <a:r>
                        <a:rPr lang="en-US" sz="2200" dirty="0">
                          <a:latin typeface="Arial" panose="020B0604020202020204" pitchFamily="34" charset="0"/>
                          <a:cs typeface="Arial" panose="020B0604020202020204" pitchFamily="34" charset="0"/>
                        </a:rPr>
                        <a:t>True or</a:t>
                      </a:r>
                      <a:r>
                        <a:rPr lang="en-US" sz="2200" baseline="0" dirty="0">
                          <a:latin typeface="Arial" panose="020B0604020202020204" pitchFamily="34" charset="0"/>
                          <a:cs typeface="Arial" panose="020B0604020202020204" pitchFamily="34" charset="0"/>
                        </a:rPr>
                        <a:t> False</a:t>
                      </a:r>
                      <a:endParaRPr lang="en-US" sz="2200" dirty="0">
                        <a:latin typeface="Arial" panose="020B0604020202020204" pitchFamily="34" charset="0"/>
                        <a:cs typeface="Arial" panose="020B0604020202020204" pitchFamily="34" charset="0"/>
                      </a:endParaRP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Read each statement and decide</a:t>
                      </a:r>
                      <a:r>
                        <a:rPr lang="en-US" baseline="0">
                          <a:latin typeface="Arial" panose="020B0604020202020204" pitchFamily="34" charset="0"/>
                          <a:cs typeface="Arial" panose="020B0604020202020204" pitchFamily="34" charset="0"/>
                        </a:rPr>
                        <a:t> if it is true or false.</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5746429"/>
                  </a:ext>
                </a:extLst>
              </a:tr>
              <a:tr h="370840">
                <a:tc>
                  <a:txBody>
                    <a:bodyPr/>
                    <a:lstStyle/>
                    <a:p>
                      <a:pPr algn="ctr"/>
                      <a:r>
                        <a:rPr lang="en-US" dirty="0">
                          <a:latin typeface="Arial" panose="020B0604020202020204" pitchFamily="34" charset="0"/>
                          <a:cs typeface="Arial" panose="020B0604020202020204" pitchFamily="34" charset="0"/>
                        </a:rPr>
                        <a:t>1. </a:t>
                      </a:r>
                    </a:p>
                  </a:txBody>
                  <a:tcPr/>
                </a:tc>
                <a:tc>
                  <a:txBody>
                    <a:bodyPr/>
                    <a:lstStyle/>
                    <a:p>
                      <a:pPr marL="0" marR="0" lvl="0" indent="0" algn="l" rtl="0" eaLnBrk="1" fontAlgn="auto" latinLnBrk="0" hangingPunct="1">
                        <a:lnSpc>
                          <a:spcPct val="100000"/>
                        </a:lnSpc>
                        <a:spcBef>
                          <a:spcPts val="0"/>
                        </a:spcBef>
                        <a:spcAft>
                          <a:spcPts val="0"/>
                        </a:spcAft>
                        <a:buFontTx/>
                        <a:buNone/>
                      </a:pPr>
                      <a:r>
                        <a:rPr lang="en-US" dirty="0">
                          <a:latin typeface="Arial" panose="020B0604020202020204" pitchFamily="34" charset="0"/>
                          <a:cs typeface="Arial" panose="020B0604020202020204" pitchFamily="34" charset="0"/>
                        </a:rPr>
                        <a:t>When you complete the training module, you must sign a verification of training and agreement to abide by ethics and test security policies and practices. </a:t>
                      </a:r>
                    </a:p>
                  </a:txBody>
                  <a:tcPr/>
                </a:tc>
                <a:extLst>
                  <a:ext uri="{0D108BD9-81ED-4DB2-BD59-A6C34878D82A}">
                    <a16:rowId xmlns:a16="http://schemas.microsoft.com/office/drawing/2014/main" xmlns="" val="2833015704"/>
                  </a:ext>
                </a:extLst>
              </a:tr>
              <a:tr h="370840">
                <a:tc>
                  <a:txBody>
                    <a:bodyPr/>
                    <a:lstStyle/>
                    <a:p>
                      <a:pPr algn="ctr"/>
                      <a:r>
                        <a:rPr lang="en-US" dirty="0">
                          <a:latin typeface="Arial" panose="020B0604020202020204" pitchFamily="34" charset="0"/>
                          <a:cs typeface="Arial" panose="020B0604020202020204" pitchFamily="34" charset="0"/>
                        </a:rPr>
                        <a:t>2. </a:t>
                      </a:r>
                    </a:p>
                  </a:txBody>
                  <a:tcPr/>
                </a:tc>
                <a:tc>
                  <a:txBody>
                    <a:bodyPr/>
                    <a:lstStyle/>
                    <a:p>
                      <a:r>
                        <a:rPr lang="en-US" dirty="0">
                          <a:latin typeface="Arial" panose="020B0604020202020204" pitchFamily="34" charset="0"/>
                          <a:cs typeface="Arial" panose="020B0604020202020204" pitchFamily="34" charset="0"/>
                        </a:rPr>
                        <a:t>If you notice a student didn’t answer a question correctly, it is okay to tell them to check their work. </a:t>
                      </a:r>
                    </a:p>
                  </a:txBody>
                  <a:tcPr/>
                </a:tc>
                <a:extLst>
                  <a:ext uri="{0D108BD9-81ED-4DB2-BD59-A6C34878D82A}">
                    <a16:rowId xmlns:a16="http://schemas.microsoft.com/office/drawing/2014/main" xmlns="" val="51332659"/>
                  </a:ext>
                </a:extLst>
              </a:tr>
              <a:tr h="370840">
                <a:tc>
                  <a:txBody>
                    <a:bodyPr/>
                    <a:lstStyle/>
                    <a:p>
                      <a:pPr algn="ctr"/>
                      <a:r>
                        <a:rPr lang="en-US" dirty="0">
                          <a:latin typeface="Arial" panose="020B0604020202020204" pitchFamily="34" charset="0"/>
                          <a:cs typeface="Arial" panose="020B0604020202020204" pitchFamily="34" charset="0"/>
                        </a:rPr>
                        <a:t>3. </a:t>
                      </a:r>
                    </a:p>
                  </a:txBody>
                  <a:tcPr/>
                </a:tc>
                <a:tc>
                  <a:txBody>
                    <a:bodyPr/>
                    <a:lstStyle/>
                    <a:p>
                      <a:r>
                        <a:rPr lang="en-US" dirty="0">
                          <a:latin typeface="Arial" panose="020B0604020202020204" pitchFamily="34" charset="0"/>
                          <a:cs typeface="Arial" panose="020B0604020202020204" pitchFamily="34" charset="0"/>
                        </a:rPr>
                        <a:t>As</a:t>
                      </a:r>
                      <a:r>
                        <a:rPr lang="en-US" baseline="0" dirty="0">
                          <a:latin typeface="Arial" panose="020B0604020202020204" pitchFamily="34" charset="0"/>
                          <a:cs typeface="Arial" panose="020B0604020202020204" pitchFamily="34" charset="0"/>
                        </a:rPr>
                        <a:t> a test proctor, you should tell students to raise a hand and indicate when they are finished before exiting the test.  It is okay to review the end/review screen to make sure students have answered all items on the test.</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76171129"/>
                  </a:ext>
                </a:extLst>
              </a:tr>
            </a:tbl>
          </a:graphicData>
        </a:graphic>
      </p:graphicFrame>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62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321761"/>
            <a:ext cx="11204892" cy="1397000"/>
          </a:xfrm>
        </p:spPr>
        <p:txBody>
          <a:bodyPr/>
          <a:lstStyle/>
          <a:p>
            <a:pPr algn="ctr"/>
            <a:r>
              <a:rPr lang="en-US" b="1" dirty="0">
                <a:latin typeface="Arial" panose="020B0604020202020204" pitchFamily="34" charset="0"/>
                <a:cs typeface="Arial" panose="020B0604020202020204" pitchFamily="34" charset="0"/>
              </a:rPr>
              <a:t>Kansas State Test Security and Ethics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Quick Check</a:t>
            </a:r>
          </a:p>
        </p:txBody>
      </p:sp>
      <p:graphicFrame>
        <p:nvGraphicFramePr>
          <p:cNvPr id="4" name="Table 3"/>
          <p:cNvGraphicFramePr>
            <a:graphicFrameLocks noGrp="1"/>
          </p:cNvGraphicFramePr>
          <p:nvPr>
            <p:extLst>
              <p:ext uri="{D42A27DB-BD31-4B8C-83A1-F6EECF244321}">
                <p14:modId xmlns:p14="http://schemas.microsoft.com/office/powerpoint/2010/main" val="1326939629"/>
              </p:ext>
            </p:extLst>
          </p:nvPr>
        </p:nvGraphicFramePr>
        <p:xfrm>
          <a:off x="608012" y="1828800"/>
          <a:ext cx="10896600" cy="4023360"/>
        </p:xfrm>
        <a:graphic>
          <a:graphicData uri="http://schemas.openxmlformats.org/drawingml/2006/table">
            <a:tbl>
              <a:tblPr firstRow="1" bandRow="1">
                <a:tableStyleId>{BDBED569-4797-4DF1-A0F4-6AAB3CD982D8}</a:tableStyleId>
              </a:tblPr>
              <a:tblGrid>
                <a:gridCol w="2057400">
                  <a:extLst>
                    <a:ext uri="{9D8B030D-6E8A-4147-A177-3AD203B41FA5}">
                      <a16:colId xmlns:a16="http://schemas.microsoft.com/office/drawing/2014/main" xmlns="" val="1462334815"/>
                    </a:ext>
                  </a:extLst>
                </a:gridCol>
                <a:gridCol w="8839200">
                  <a:extLst>
                    <a:ext uri="{9D8B030D-6E8A-4147-A177-3AD203B41FA5}">
                      <a16:colId xmlns:a16="http://schemas.microsoft.com/office/drawing/2014/main" xmlns="" val="574388742"/>
                    </a:ext>
                  </a:extLst>
                </a:gridCol>
              </a:tblGrid>
              <a:tr h="370840">
                <a:tc>
                  <a:txBody>
                    <a:bodyPr/>
                    <a:lstStyle/>
                    <a:p>
                      <a:r>
                        <a:rPr lang="en-US" sz="2200" dirty="0">
                          <a:latin typeface="Arial" panose="020B0604020202020204" pitchFamily="34" charset="0"/>
                          <a:cs typeface="Arial" panose="020B0604020202020204" pitchFamily="34" charset="0"/>
                        </a:rPr>
                        <a:t>True or</a:t>
                      </a:r>
                      <a:r>
                        <a:rPr lang="en-US" sz="2200" baseline="0" dirty="0">
                          <a:latin typeface="Arial" panose="020B0604020202020204" pitchFamily="34" charset="0"/>
                          <a:cs typeface="Arial" panose="020B0604020202020204" pitchFamily="34" charset="0"/>
                        </a:rPr>
                        <a:t> False</a:t>
                      </a:r>
                      <a:endParaRPr lang="en-US" sz="2200" dirty="0">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Read each statement and decide</a:t>
                      </a:r>
                      <a:r>
                        <a:rPr lang="en-US" baseline="0">
                          <a:latin typeface="Arial" panose="020B0604020202020204" pitchFamily="34" charset="0"/>
                          <a:cs typeface="Arial" panose="020B0604020202020204" pitchFamily="34" charset="0"/>
                        </a:rPr>
                        <a:t> if it is true or false.</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5746429"/>
                  </a:ext>
                </a:extLst>
              </a:tr>
              <a:tr h="370840">
                <a:tc>
                  <a:txBody>
                    <a:bodyPr/>
                    <a:lstStyle/>
                    <a:p>
                      <a:pPr algn="ctr"/>
                      <a:r>
                        <a:rPr lang="en-US" dirty="0">
                          <a:latin typeface="Arial" panose="020B0604020202020204" pitchFamily="34" charset="0"/>
                          <a:cs typeface="Arial" panose="020B0604020202020204" pitchFamily="34" charset="0"/>
                        </a:rPr>
                        <a:t>4. </a:t>
                      </a:r>
                    </a:p>
                  </a:txBody>
                  <a:tcPr/>
                </a:tc>
                <a:tc>
                  <a:txBody>
                    <a:bodyPr/>
                    <a:lstStyle/>
                    <a:p>
                      <a:pPr marL="0" marR="0" lvl="0" indent="0" algn="l" rtl="0" eaLnBrk="1" fontAlgn="auto" latinLnBrk="0" hangingPunct="1">
                        <a:lnSpc>
                          <a:spcPct val="100000"/>
                        </a:lnSpc>
                        <a:spcBef>
                          <a:spcPts val="0"/>
                        </a:spcBef>
                        <a:spcAft>
                          <a:spcPts val="0"/>
                        </a:spcAft>
                        <a:buFontTx/>
                        <a:buNone/>
                      </a:pPr>
                      <a:r>
                        <a:rPr lang="en-US" dirty="0">
                          <a:latin typeface="Arial" panose="020B0604020202020204" pitchFamily="34" charset="0"/>
                          <a:cs typeface="Arial" panose="020B0604020202020204" pitchFamily="34" charset="0"/>
                        </a:rPr>
                        <a:t>A</a:t>
                      </a:r>
                      <a:r>
                        <a:rPr lang="en-US" baseline="0" dirty="0">
                          <a:latin typeface="Arial" panose="020B0604020202020204" pitchFamily="34" charset="0"/>
                          <a:cs typeface="Arial" panose="020B0604020202020204" pitchFamily="34" charset="0"/>
                        </a:rPr>
                        <a:t> monitor visit allows KSDE to see the good things that schools are doing to ensure that test security and ethical practices are maintained.</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33015704"/>
                  </a:ext>
                </a:extLst>
              </a:tr>
              <a:tr h="370840">
                <a:tc>
                  <a:txBody>
                    <a:bodyPr/>
                    <a:lstStyle/>
                    <a:p>
                      <a:pPr algn="ctr"/>
                      <a:r>
                        <a:rPr lang="en-US" dirty="0">
                          <a:latin typeface="Arial" panose="020B0604020202020204" pitchFamily="34" charset="0"/>
                          <a:cs typeface="Arial" panose="020B0604020202020204" pitchFamily="34" charset="0"/>
                        </a:rPr>
                        <a:t>5. </a:t>
                      </a:r>
                    </a:p>
                  </a:txBody>
                  <a:tcPr/>
                </a:tc>
                <a:tc>
                  <a:txBody>
                    <a:bodyPr/>
                    <a:lstStyle/>
                    <a:p>
                      <a:r>
                        <a:rPr lang="en-US" dirty="0">
                          <a:latin typeface="Arial" panose="020B0604020202020204" pitchFamily="34" charset="0"/>
                          <a:cs typeface="Arial" panose="020B0604020202020204" pitchFamily="34" charset="0"/>
                        </a:rPr>
                        <a:t>When</a:t>
                      </a:r>
                      <a:r>
                        <a:rPr lang="en-US" baseline="0" dirty="0">
                          <a:latin typeface="Arial" panose="020B0604020202020204" pitchFamily="34" charset="0"/>
                          <a:cs typeface="Arial" panose="020B0604020202020204" pitchFamily="34" charset="0"/>
                        </a:rPr>
                        <a:t> reporting an item issue on the test, it is okay to take a picture of the item and send to KSDE.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1332659"/>
                  </a:ext>
                </a:extLst>
              </a:tr>
              <a:tr h="370840">
                <a:tc>
                  <a:txBody>
                    <a:bodyPr/>
                    <a:lstStyle/>
                    <a:p>
                      <a:pPr algn="ctr"/>
                      <a:r>
                        <a:rPr lang="en-US" dirty="0">
                          <a:latin typeface="Arial" panose="020B0604020202020204" pitchFamily="34" charset="0"/>
                          <a:cs typeface="Arial" panose="020B0604020202020204" pitchFamily="34" charset="0"/>
                        </a:rPr>
                        <a:t>6. </a:t>
                      </a:r>
                    </a:p>
                  </a:txBody>
                  <a:tcPr/>
                </a:tc>
                <a:tc>
                  <a:txBody>
                    <a:bodyPr/>
                    <a:lstStyle/>
                    <a:p>
                      <a:r>
                        <a:rPr lang="en-US" dirty="0">
                          <a:latin typeface="Arial" panose="020B0604020202020204" pitchFamily="34" charset="0"/>
                          <a:cs typeface="Arial" panose="020B0604020202020204" pitchFamily="34" charset="0"/>
                        </a:rPr>
                        <a:t>During</a:t>
                      </a:r>
                      <a:r>
                        <a:rPr lang="en-US" baseline="0" dirty="0">
                          <a:latin typeface="Arial" panose="020B0604020202020204" pitchFamily="34" charset="0"/>
                          <a:cs typeface="Arial" panose="020B0604020202020204" pitchFamily="34" charset="0"/>
                        </a:rPr>
                        <a:t> administration of the math assessment, students may use handheld calculators. If handheld calculators are used, teachers must actively monitor this use. Before and after the test session, calculators must be cleared.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76171129"/>
                  </a:ext>
                </a:extLst>
              </a:tr>
            </a:tbl>
          </a:graphicData>
        </a:graphic>
      </p:graphicFrame>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24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4601"/>
            <a:ext cx="11306492" cy="1397000"/>
          </a:xfrm>
        </p:spPr>
        <p:txBody>
          <a:bodyPr/>
          <a:lstStyle/>
          <a:p>
            <a:pPr algn="ctr"/>
            <a:r>
              <a:rPr lang="en-US" b="1" dirty="0">
                <a:latin typeface="Arial" panose="020B0604020202020204" pitchFamily="34" charset="0"/>
                <a:cs typeface="Arial" panose="020B0604020202020204" pitchFamily="34" charset="0"/>
              </a:rPr>
              <a:t>Kansas State Test Security and Ethics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Quick Check</a:t>
            </a:r>
          </a:p>
        </p:txBody>
      </p:sp>
      <p:graphicFrame>
        <p:nvGraphicFramePr>
          <p:cNvPr id="4" name="Table 3"/>
          <p:cNvGraphicFramePr>
            <a:graphicFrameLocks noGrp="1"/>
          </p:cNvGraphicFramePr>
          <p:nvPr>
            <p:extLst>
              <p:ext uri="{D42A27DB-BD31-4B8C-83A1-F6EECF244321}">
                <p14:modId xmlns:p14="http://schemas.microsoft.com/office/powerpoint/2010/main" val="3769490913"/>
              </p:ext>
            </p:extLst>
          </p:nvPr>
        </p:nvGraphicFramePr>
        <p:xfrm>
          <a:off x="608012" y="1828800"/>
          <a:ext cx="10896600" cy="3749040"/>
        </p:xfrm>
        <a:graphic>
          <a:graphicData uri="http://schemas.openxmlformats.org/drawingml/2006/table">
            <a:tbl>
              <a:tblPr firstRow="1" bandRow="1">
                <a:tableStyleId>{BDBED569-4797-4DF1-A0F4-6AAB3CD982D8}</a:tableStyleId>
              </a:tblPr>
              <a:tblGrid>
                <a:gridCol w="2057400">
                  <a:extLst>
                    <a:ext uri="{9D8B030D-6E8A-4147-A177-3AD203B41FA5}">
                      <a16:colId xmlns:a16="http://schemas.microsoft.com/office/drawing/2014/main" xmlns="" val="1462334815"/>
                    </a:ext>
                  </a:extLst>
                </a:gridCol>
                <a:gridCol w="8839200">
                  <a:extLst>
                    <a:ext uri="{9D8B030D-6E8A-4147-A177-3AD203B41FA5}">
                      <a16:colId xmlns:a16="http://schemas.microsoft.com/office/drawing/2014/main" xmlns="" val="574388742"/>
                    </a:ext>
                  </a:extLst>
                </a:gridCol>
              </a:tblGrid>
              <a:tr h="370840">
                <a:tc>
                  <a:txBody>
                    <a:bodyPr/>
                    <a:lstStyle/>
                    <a:p>
                      <a:r>
                        <a:rPr lang="en-US" sz="2200" dirty="0">
                          <a:latin typeface="Arial" panose="020B0604020202020204" pitchFamily="34" charset="0"/>
                          <a:cs typeface="Arial" panose="020B0604020202020204" pitchFamily="34" charset="0"/>
                        </a:rPr>
                        <a:t>True or</a:t>
                      </a:r>
                      <a:r>
                        <a:rPr lang="en-US" sz="2200" baseline="0" dirty="0">
                          <a:latin typeface="Arial" panose="020B0604020202020204" pitchFamily="34" charset="0"/>
                          <a:cs typeface="Arial" panose="020B0604020202020204" pitchFamily="34" charset="0"/>
                        </a:rPr>
                        <a:t> False</a:t>
                      </a:r>
                      <a:endParaRPr lang="en-US" sz="2200" dirty="0">
                        <a:latin typeface="Arial" panose="020B0604020202020204" pitchFamily="34" charset="0"/>
                        <a:cs typeface="Arial" panose="020B0604020202020204" pitchFamily="34" charset="0"/>
                      </a:endParaRPr>
                    </a:p>
                  </a:txBody>
                  <a:tcPr/>
                </a:tc>
                <a:tc>
                  <a:txBody>
                    <a:bodyPr/>
                    <a:lstStyle/>
                    <a:p>
                      <a:r>
                        <a:rPr lang="en-US">
                          <a:latin typeface="Arial" panose="020B0604020202020204" pitchFamily="34" charset="0"/>
                          <a:cs typeface="Arial" panose="020B0604020202020204" pitchFamily="34" charset="0"/>
                        </a:rPr>
                        <a:t>Read each statement and decide</a:t>
                      </a:r>
                      <a:r>
                        <a:rPr lang="en-US" baseline="0">
                          <a:latin typeface="Arial" panose="020B0604020202020204" pitchFamily="34" charset="0"/>
                          <a:cs typeface="Arial" panose="020B0604020202020204" pitchFamily="34" charset="0"/>
                        </a:rPr>
                        <a:t> if it is true or false.</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5746429"/>
                  </a:ext>
                </a:extLst>
              </a:tr>
              <a:tr h="370840">
                <a:tc>
                  <a:txBody>
                    <a:bodyPr/>
                    <a:lstStyle/>
                    <a:p>
                      <a:pPr algn="ctr"/>
                      <a:r>
                        <a:rPr lang="en-US" dirty="0">
                          <a:latin typeface="Arial" panose="020B0604020202020204" pitchFamily="34" charset="0"/>
                          <a:cs typeface="Arial" panose="020B0604020202020204" pitchFamily="34" charset="0"/>
                        </a:rPr>
                        <a:t>7. </a:t>
                      </a: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Active</a:t>
                      </a:r>
                      <a:r>
                        <a:rPr lang="en-US" baseline="0" dirty="0">
                          <a:latin typeface="Arial" panose="020B0604020202020204" pitchFamily="34" charset="0"/>
                          <a:cs typeface="Arial" panose="020B0604020202020204" pitchFamily="34" charset="0"/>
                        </a:rPr>
                        <a:t> monitoring of testing sessions by Test Proctors is critical to maintaining security.</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33015704"/>
                  </a:ext>
                </a:extLst>
              </a:tr>
              <a:tr h="370840">
                <a:tc>
                  <a:txBody>
                    <a:bodyPr/>
                    <a:lstStyle/>
                    <a:p>
                      <a:pPr algn="ctr"/>
                      <a:r>
                        <a:rPr lang="en-US" dirty="0">
                          <a:latin typeface="Arial" panose="020B0604020202020204" pitchFamily="34" charset="0"/>
                          <a:cs typeface="Arial" panose="020B0604020202020204" pitchFamily="34" charset="0"/>
                        </a:rPr>
                        <a:t>8.</a:t>
                      </a:r>
                    </a:p>
                  </a:txBody>
                  <a:tcPr/>
                </a:tc>
                <a:tc>
                  <a:txBody>
                    <a:bodyPr/>
                    <a:lstStyle/>
                    <a:p>
                      <a:r>
                        <a:rPr lang="en-US" dirty="0">
                          <a:latin typeface="Arial" panose="020B0604020202020204" pitchFamily="34" charset="0"/>
                          <a:cs typeface="Arial" panose="020B0604020202020204" pitchFamily="34" charset="0"/>
                        </a:rPr>
                        <a:t>Parents may help</a:t>
                      </a:r>
                      <a:r>
                        <a:rPr lang="en-US" baseline="0" dirty="0">
                          <a:latin typeface="Arial" panose="020B0604020202020204" pitchFamily="34" charset="0"/>
                          <a:cs typeface="Arial" panose="020B0604020202020204" pitchFamily="34" charset="0"/>
                        </a:rPr>
                        <a:t> administer the state assessment.</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1332659"/>
                  </a:ext>
                </a:extLst>
              </a:tr>
              <a:tr h="370840">
                <a:tc>
                  <a:txBody>
                    <a:bodyPr/>
                    <a:lstStyle/>
                    <a:p>
                      <a:pPr algn="ctr"/>
                      <a:r>
                        <a:rPr lang="en-US" dirty="0">
                          <a:latin typeface="Arial" panose="020B0604020202020204" pitchFamily="34" charset="0"/>
                          <a:cs typeface="Arial" panose="020B0604020202020204" pitchFamily="34" charset="0"/>
                        </a:rPr>
                        <a:t>9. </a:t>
                      </a:r>
                    </a:p>
                  </a:txBody>
                  <a:tcPr/>
                </a:tc>
                <a:tc>
                  <a:txBody>
                    <a:bodyPr/>
                    <a:lstStyle/>
                    <a:p>
                      <a:r>
                        <a:rPr lang="en-US" dirty="0">
                          <a:latin typeface="Arial" panose="020B0604020202020204" pitchFamily="34" charset="0"/>
                          <a:cs typeface="Arial" panose="020B0604020202020204" pitchFamily="34" charset="0"/>
                        </a:rPr>
                        <a:t>Accommodations</a:t>
                      </a:r>
                      <a:r>
                        <a:rPr lang="en-US" baseline="0" dirty="0">
                          <a:latin typeface="Arial" panose="020B0604020202020204" pitchFamily="34" charset="0"/>
                          <a:cs typeface="Arial" panose="020B0604020202020204" pitchFamily="34" charset="0"/>
                        </a:rPr>
                        <a:t> on the state assessment must be part of regular classroom practice.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76171129"/>
                  </a:ext>
                </a:extLst>
              </a:tr>
              <a:tr h="370840">
                <a:tc>
                  <a:txBody>
                    <a:bodyPr/>
                    <a:lstStyle/>
                    <a:p>
                      <a:pPr algn="ctr"/>
                      <a:r>
                        <a:rPr lang="en-US" dirty="0">
                          <a:latin typeface="Arial" panose="020B0604020202020204" pitchFamily="34" charset="0"/>
                          <a:cs typeface="Arial" panose="020B0604020202020204" pitchFamily="34" charset="0"/>
                        </a:rPr>
                        <a:t>10.</a:t>
                      </a:r>
                    </a:p>
                  </a:txBody>
                  <a:tcPr/>
                </a:tc>
                <a:tc>
                  <a:txBody>
                    <a:bodyPr/>
                    <a:lstStyle/>
                    <a:p>
                      <a:r>
                        <a:rPr lang="en-US" dirty="0">
                          <a:latin typeface="Arial" panose="020B0604020202020204" pitchFamily="34" charset="0"/>
                          <a:cs typeface="Arial" panose="020B0604020202020204" pitchFamily="34" charset="0"/>
                        </a:rPr>
                        <a:t>The monitor team observed a Test</a:t>
                      </a:r>
                      <a:r>
                        <a:rPr lang="en-US" baseline="0" dirty="0">
                          <a:latin typeface="Arial" panose="020B0604020202020204" pitchFamily="34" charset="0"/>
                          <a:cs typeface="Arial" panose="020B0604020202020204" pitchFamily="34" charset="0"/>
                        </a:rPr>
                        <a:t> Proctor reading the assessment from the screen to a student.  This is an acceptable practice.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35496260"/>
                  </a:ext>
                </a:extLst>
              </a:tr>
            </a:tbl>
          </a:graphicData>
        </a:graphic>
      </p:graphicFrame>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05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269" y="914400"/>
            <a:ext cx="10157354" cy="985520"/>
          </a:xfrm>
        </p:spPr>
        <p:txBody>
          <a:bodyPr/>
          <a:lstStyle/>
          <a:p>
            <a:pPr algn="ctr"/>
            <a:r>
              <a:rPr lang="en-US" b="1" dirty="0">
                <a:latin typeface="Arial" panose="020B0604020202020204" pitchFamily="34" charset="0"/>
                <a:cs typeface="Arial" panose="020B0604020202020204" pitchFamily="34" charset="0"/>
              </a:rPr>
              <a:t>Verification</a:t>
            </a:r>
          </a:p>
        </p:txBody>
      </p:sp>
      <p:sp>
        <p:nvSpPr>
          <p:cNvPr id="3" name="Content Placeholder 2"/>
          <p:cNvSpPr>
            <a:spLocks noGrp="1"/>
          </p:cNvSpPr>
          <p:nvPr>
            <p:ph idx="1"/>
          </p:nvPr>
        </p:nvSpPr>
        <p:spPr>
          <a:xfrm>
            <a:off x="741680" y="2433605"/>
            <a:ext cx="10129520" cy="4187858"/>
          </a:xfrm>
        </p:spPr>
        <p:txBody>
          <a:bodyPr vert="horz" lIns="121899" tIns="60949" rIns="121899" bIns="60949" rtlCol="0" anchor="t">
            <a:normAutofit/>
          </a:bodyPr>
          <a:lstStyle/>
          <a:p>
            <a:pPr marL="457200" indent="-457200"/>
            <a:r>
              <a:rPr lang="en-US" dirty="0">
                <a:latin typeface="Arial" panose="020B0604020202020204" pitchFamily="34" charset="0"/>
                <a:cs typeface="Arial" panose="020B0604020202020204" pitchFamily="34" charset="0"/>
              </a:rPr>
              <a:t>Any staff member who administers a state assessment </a:t>
            </a:r>
            <a:r>
              <a:rPr lang="en-US" b="1" dirty="0">
                <a:latin typeface="Arial" panose="020B0604020202020204" pitchFamily="34" charset="0"/>
                <a:cs typeface="Arial" panose="020B0604020202020204" pitchFamily="34" charset="0"/>
              </a:rPr>
              <a:t>must sign an agreement </a:t>
            </a:r>
            <a:r>
              <a:rPr lang="en-US" dirty="0">
                <a:latin typeface="Arial" panose="020B0604020202020204" pitchFamily="34" charset="0"/>
                <a:cs typeface="Arial" panose="020B0604020202020204" pitchFamily="34" charset="0"/>
              </a:rPr>
              <a:t>to adhere to test security and ethical testing practices.</a:t>
            </a:r>
          </a:p>
          <a:p>
            <a:pPr marL="304165" indent="-304165"/>
            <a:endParaRPr lang="en-US" dirty="0">
              <a:latin typeface="Arial" panose="020B0604020202020204" pitchFamily="34" charset="0"/>
              <a:cs typeface="Arial" panose="020B0604020202020204" pitchFamily="34" charset="0"/>
            </a:endParaRPr>
          </a:p>
          <a:p>
            <a:pPr marL="587375" indent="-457200">
              <a:buFont typeface="Arial" panose="020B0604020202020204" pitchFamily="34" charset="0"/>
              <a:buChar char="•"/>
            </a:pPr>
            <a:r>
              <a:rPr lang="en-US" dirty="0">
                <a:latin typeface="Arial" panose="020B0604020202020204" pitchFamily="34" charset="0"/>
                <a:cs typeface="Arial" panose="020B0604020202020204" pitchFamily="34" charset="0"/>
              </a:rPr>
              <a:t>Written verification is needed for the protection of each Teacher/Proctor and the district.</a:t>
            </a:r>
          </a:p>
          <a:p>
            <a:pPr marL="1014095" lvl="1" indent="-457200">
              <a:buFont typeface="Arial" panose="020B0604020202020204" pitchFamily="34" charset="0"/>
              <a:buChar char="•"/>
            </a:pPr>
            <a:endParaRPr lang="en-US" sz="2400" dirty="0"/>
          </a:p>
          <a:p>
            <a:pPr marL="1014095" lvl="1" indent="-457200">
              <a:buFont typeface="Arial" panose="020B0604020202020204" pitchFamily="34" charset="0"/>
              <a:buChar char="•"/>
            </a:pPr>
            <a:endParaRPr lang="en-US" sz="24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49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40" y="76200"/>
            <a:ext cx="11551920" cy="1397000"/>
          </a:xfrm>
        </p:spPr>
        <p:txBody>
          <a:bodyPr/>
          <a:lstStyle/>
          <a:p>
            <a:pPr algn="ctr"/>
            <a:r>
              <a:rPr lang="en-US" b="1" dirty="0">
                <a:latin typeface="Arial" panose="020B0604020202020204" pitchFamily="34" charset="0"/>
                <a:cs typeface="Arial" panose="020B0604020202020204" pitchFamily="34" charset="0"/>
              </a:rPr>
              <a:t>Kansas State Test Security and Ethics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Quick Check - KEY</a:t>
            </a:r>
          </a:p>
        </p:txBody>
      </p:sp>
      <p:sp>
        <p:nvSpPr>
          <p:cNvPr id="3" name="Content Placeholder 2"/>
          <p:cNvSpPr>
            <a:spLocks noGrp="1"/>
          </p:cNvSpPr>
          <p:nvPr>
            <p:ph idx="1"/>
          </p:nvPr>
        </p:nvSpPr>
        <p:spPr>
          <a:xfrm>
            <a:off x="1117309" y="1701800"/>
            <a:ext cx="4367503" cy="4470400"/>
          </a:xfrm>
        </p:spPr>
        <p:txBody>
          <a:bodyPr vert="horz" lIns="121899" tIns="60949" rIns="121899" bIns="60949" rtlCol="0" anchor="t">
            <a:normAutofit fontScale="92500" lnSpcReduction="10000"/>
          </a:bodyPr>
          <a:lstStyle/>
          <a:p>
            <a:pPr marL="457200" indent="-457200">
              <a:buFont typeface="+mj-lt"/>
              <a:buAutoNum type="arabicPeriod"/>
            </a:pPr>
            <a:r>
              <a:rPr lang="en-US" dirty="0">
                <a:latin typeface="Arial" panose="020B0604020202020204" pitchFamily="34" charset="0"/>
                <a:cs typeface="Arial" panose="020B0604020202020204" pitchFamily="34" charset="0"/>
              </a:rPr>
              <a:t>True</a:t>
            </a:r>
          </a:p>
          <a:p>
            <a:pPr marL="457200" indent="-457200">
              <a:buFont typeface="+mj-lt"/>
              <a:buAutoNum type="arabicPeriod"/>
            </a:pPr>
            <a:r>
              <a:rPr lang="en-US" dirty="0">
                <a:latin typeface="Arial" panose="020B0604020202020204" pitchFamily="34" charset="0"/>
                <a:cs typeface="Arial" panose="020B0604020202020204" pitchFamily="34" charset="0"/>
              </a:rPr>
              <a:t>False. You may not tell students to redo or review a specific item.</a:t>
            </a:r>
          </a:p>
          <a:p>
            <a:pPr marL="457200" indent="-457200">
              <a:buFont typeface="+mj-lt"/>
              <a:buAutoNum type="arabicPeriod"/>
            </a:pPr>
            <a:r>
              <a:rPr lang="en-US" dirty="0">
                <a:latin typeface="Arial" panose="020B0604020202020204" pitchFamily="34" charset="0"/>
                <a:cs typeface="Arial" panose="020B0604020202020204" pitchFamily="34" charset="0"/>
              </a:rPr>
              <a:t>True</a:t>
            </a:r>
          </a:p>
          <a:p>
            <a:pPr marL="457200" indent="-457200">
              <a:buFont typeface="+mj-lt"/>
              <a:buAutoNum type="arabicPeriod"/>
            </a:pPr>
            <a:r>
              <a:rPr lang="en-US" dirty="0">
                <a:latin typeface="Arial" panose="020B0604020202020204" pitchFamily="34" charset="0"/>
                <a:cs typeface="Arial" panose="020B0604020202020204" pitchFamily="34" charset="0"/>
              </a:rPr>
              <a:t>True</a:t>
            </a:r>
          </a:p>
          <a:p>
            <a:pPr marL="457200" indent="-457200">
              <a:buFont typeface="+mj-lt"/>
              <a:buAutoNum type="arabicPeriod"/>
            </a:pPr>
            <a:r>
              <a:rPr lang="en-US" dirty="0">
                <a:latin typeface="Arial" panose="020B0604020202020204" pitchFamily="34" charset="0"/>
                <a:cs typeface="Arial" panose="020B0604020202020204" pitchFamily="34" charset="0"/>
              </a:rPr>
              <a:t>False. Report only the student ID, test being taken, session number and item number and the issue with the item.</a:t>
            </a:r>
          </a:p>
        </p:txBody>
      </p:sp>
      <p:sp>
        <p:nvSpPr>
          <p:cNvPr id="4" name="Content Placeholder 2"/>
          <p:cNvSpPr txBox="1">
            <a:spLocks/>
          </p:cNvSpPr>
          <p:nvPr/>
        </p:nvSpPr>
        <p:spPr>
          <a:xfrm>
            <a:off x="6323012" y="1690914"/>
            <a:ext cx="4367503" cy="4470400"/>
          </a:xfrm>
          <a:prstGeom prst="rect">
            <a:avLst/>
          </a:prstGeom>
        </p:spPr>
        <p:txBody>
          <a:bodyPr vert="horz" lIns="121899" tIns="60949" rIns="121899" bIns="60949" rtlCol="0" anchor="t">
            <a:normAutofit/>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9pPr>
          </a:lstStyle>
          <a:p>
            <a:pPr marL="457200" indent="-457200">
              <a:buFont typeface="+mj-lt"/>
              <a:buAutoNum type="arabicPeriod" startAt="6"/>
            </a:pPr>
            <a:r>
              <a:rPr lang="en-US" dirty="0">
                <a:latin typeface="Arial" panose="020B0604020202020204" pitchFamily="34" charset="0"/>
                <a:cs typeface="Arial" panose="020B0604020202020204" pitchFamily="34" charset="0"/>
              </a:rPr>
              <a:t>True</a:t>
            </a:r>
          </a:p>
          <a:p>
            <a:pPr marL="457200" indent="-457200">
              <a:buFont typeface="+mj-lt"/>
              <a:buAutoNum type="arabicPeriod" startAt="6"/>
            </a:pPr>
            <a:r>
              <a:rPr lang="en-US" dirty="0">
                <a:latin typeface="Arial" panose="020B0604020202020204" pitchFamily="34" charset="0"/>
                <a:cs typeface="Arial" panose="020B0604020202020204" pitchFamily="34" charset="0"/>
              </a:rPr>
              <a:t>True</a:t>
            </a:r>
          </a:p>
          <a:p>
            <a:pPr marL="457200" indent="-457200">
              <a:buFont typeface="+mj-lt"/>
              <a:buAutoNum type="arabicPeriod" startAt="6"/>
            </a:pPr>
            <a:r>
              <a:rPr lang="en-US" dirty="0">
                <a:latin typeface="Arial" panose="020B0604020202020204" pitchFamily="34" charset="0"/>
                <a:cs typeface="Arial" panose="020B0604020202020204" pitchFamily="34" charset="0"/>
              </a:rPr>
              <a:t>False. Parents may not administer the assessment.  </a:t>
            </a:r>
          </a:p>
          <a:p>
            <a:pPr marL="457200" indent="-457200">
              <a:buFont typeface="+mj-lt"/>
              <a:buAutoNum type="arabicPeriod" startAt="6"/>
            </a:pPr>
            <a:r>
              <a:rPr lang="en-US" dirty="0">
                <a:latin typeface="Arial" panose="020B0604020202020204" pitchFamily="34" charset="0"/>
                <a:cs typeface="Arial" panose="020B0604020202020204" pitchFamily="34" charset="0"/>
              </a:rPr>
              <a:t>True</a:t>
            </a:r>
          </a:p>
          <a:p>
            <a:pPr marL="457200" indent="-457200">
              <a:buFont typeface="+mj-lt"/>
              <a:buAutoNum type="arabicPeriod" startAt="6"/>
            </a:pPr>
            <a:r>
              <a:rPr lang="en-US" dirty="0">
                <a:latin typeface="Arial" panose="020B0604020202020204" pitchFamily="34" charset="0"/>
                <a:cs typeface="Arial" panose="020B0604020202020204" pitchFamily="34" charset="0"/>
              </a:rPr>
              <a:t>False. You may not read questions or passages from the screen.</a:t>
            </a:r>
            <a:r>
              <a:rPr lang="en-US" dirty="0"/>
              <a:t>  </a:t>
            </a:r>
          </a:p>
        </p:txBody>
      </p:sp>
      <p:pic>
        <p:nvPicPr>
          <p:cNvPr id="5"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24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30155"/>
            <a:ext cx="10157354" cy="949130"/>
          </a:xfrm>
        </p:spPr>
        <p:txBody>
          <a:bodyPr/>
          <a:lstStyle/>
          <a:p>
            <a:pPr algn="ctr"/>
            <a:r>
              <a:rPr lang="en-US" b="1" dirty="0">
                <a:latin typeface="Arial" panose="020B0604020202020204" pitchFamily="34" charset="0"/>
                <a:cs typeface="Arial" panose="020B0604020202020204" pitchFamily="34" charset="0"/>
              </a:rPr>
              <a:t>Materials Needed </a:t>
            </a:r>
          </a:p>
        </p:txBody>
      </p:sp>
      <p:sp>
        <p:nvSpPr>
          <p:cNvPr id="3" name="Content Placeholder 2"/>
          <p:cNvSpPr>
            <a:spLocks noGrp="1"/>
          </p:cNvSpPr>
          <p:nvPr>
            <p:ph idx="1"/>
          </p:nvPr>
        </p:nvSpPr>
        <p:spPr>
          <a:xfrm>
            <a:off x="1674812" y="1319995"/>
            <a:ext cx="9906000" cy="4285184"/>
          </a:xfrm>
        </p:spPr>
        <p:txBody>
          <a:bodyPr vert="horz" lIns="121899" tIns="60949" rIns="121899" bIns="60949" rtlCol="0" anchor="t">
            <a:normAutofit/>
          </a:bodyPr>
          <a:lstStyle/>
          <a:p>
            <a:pPr marL="0" indent="0">
              <a:buNone/>
            </a:pPr>
            <a:r>
              <a:rPr lang="en-US" dirty="0">
                <a:latin typeface="Arial" panose="020B0604020202020204" pitchFamily="34" charset="0"/>
                <a:ea typeface="+mn-lt"/>
                <a:cs typeface="Arial" panose="020B0604020202020204" pitchFamily="34" charset="0"/>
              </a:rPr>
              <a:t>Prior to beginning the training, you will need to download or have access to the following materials from the KSDE or Kansas Assessment Program (KAP) website </a:t>
            </a:r>
            <a:r>
              <a:rPr lang="en-US" dirty="0">
                <a:latin typeface="Arial" panose="020B0604020202020204" pitchFamily="34" charset="0"/>
                <a:cs typeface="Arial" panose="020B0604020202020204" pitchFamily="34" charset="0"/>
                <a:hlinkClick r:id="rId3"/>
              </a:rPr>
              <a:t>www.ksassessments.org</a:t>
            </a:r>
            <a:r>
              <a:rPr lang="en-US" dirty="0">
                <a:latin typeface="Arial" panose="020B0604020202020204" pitchFamily="34" charset="0"/>
                <a:ea typeface="+mn-lt"/>
                <a:cs typeface="Arial" panose="020B0604020202020204" pitchFamily="34" charset="0"/>
              </a:rPr>
              <a:t>:</a:t>
            </a:r>
          </a:p>
          <a:p>
            <a:pPr marL="0" indent="0">
              <a:buNone/>
            </a:pPr>
            <a:endParaRPr lang="en-US" dirty="0">
              <a:latin typeface="Arial" panose="020B0604020202020204" pitchFamily="34" charset="0"/>
              <a:ea typeface="+mn-lt"/>
              <a:cs typeface="Arial" panose="020B0604020202020204" pitchFamily="34" charset="0"/>
            </a:endParaRPr>
          </a:p>
          <a:p>
            <a:pPr marL="730885" lvl="1" indent="-304165">
              <a:buFont typeface="Arial,Sans-Serif"/>
              <a:buChar char="•"/>
            </a:pPr>
            <a:r>
              <a:rPr lang="en-US" sz="2400" i="1" dirty="0">
                <a:latin typeface="Arial" panose="020B0604020202020204" pitchFamily="34" charset="0"/>
                <a:ea typeface="+mn-lt"/>
                <a:cs typeface="Arial" panose="020B0604020202020204" pitchFamily="34" charset="0"/>
              </a:rPr>
              <a:t>2020–2021 Test Security and Ethics Fact </a:t>
            </a:r>
            <a:r>
              <a:rPr lang="en-US" sz="2400" i="1" dirty="0" smtClean="0">
                <a:latin typeface="Arial" panose="020B0604020202020204" pitchFamily="34" charset="0"/>
                <a:ea typeface="+mn-lt"/>
                <a:cs typeface="Arial" panose="020B0604020202020204" pitchFamily="34" charset="0"/>
              </a:rPr>
              <a:t>Sheet</a:t>
            </a:r>
          </a:p>
          <a:p>
            <a:pPr marL="730885" lvl="1" indent="-304165">
              <a:buFont typeface="Arial,Sans-Serif"/>
              <a:buChar char="•"/>
            </a:pPr>
            <a:endParaRPr lang="en-US" sz="2400" dirty="0">
              <a:latin typeface="Arial" panose="020B0604020202020204" pitchFamily="34" charset="0"/>
              <a:ea typeface="+mn-lt"/>
              <a:cs typeface="Arial" panose="020B0604020202020204" pitchFamily="34" charset="0"/>
            </a:endParaRPr>
          </a:p>
          <a:p>
            <a:pPr marL="730885" lvl="1" indent="-304165">
              <a:buFont typeface="Arial,Sans-Serif"/>
              <a:buChar char="•"/>
            </a:pPr>
            <a:r>
              <a:rPr lang="en-US" sz="2400" i="1" dirty="0">
                <a:latin typeface="Arial" panose="020B0604020202020204" pitchFamily="34" charset="0"/>
                <a:ea typeface="+mn-lt"/>
                <a:cs typeface="Arial" panose="020B0604020202020204" pitchFamily="34" charset="0"/>
              </a:rPr>
              <a:t>2020–2021 Appropriate Testing Practices Fact </a:t>
            </a:r>
            <a:r>
              <a:rPr lang="en-US" sz="2400" i="1" dirty="0" smtClean="0">
                <a:latin typeface="Arial" panose="020B0604020202020204" pitchFamily="34" charset="0"/>
                <a:ea typeface="+mn-lt"/>
                <a:cs typeface="Arial" panose="020B0604020202020204" pitchFamily="34" charset="0"/>
              </a:rPr>
              <a:t>Sheet</a:t>
            </a:r>
          </a:p>
          <a:p>
            <a:pPr marL="730885" lvl="1" indent="-304165">
              <a:buFont typeface="Arial,Sans-Serif"/>
              <a:buChar char="•"/>
            </a:pPr>
            <a:endParaRPr lang="en-US" sz="2400" dirty="0">
              <a:latin typeface="Arial" panose="020B0604020202020204" pitchFamily="34" charset="0"/>
              <a:ea typeface="+mn-lt"/>
              <a:cs typeface="Arial" panose="020B0604020202020204" pitchFamily="34" charset="0"/>
            </a:endParaRPr>
          </a:p>
          <a:p>
            <a:pPr marL="730885" lvl="1" indent="-304165">
              <a:buFont typeface="Arial,Sans-Serif"/>
              <a:buChar char="•"/>
            </a:pPr>
            <a:r>
              <a:rPr lang="en-US" sz="2400" i="1" dirty="0">
                <a:latin typeface="Arial" panose="020B0604020202020204" pitchFamily="34" charset="0"/>
                <a:ea typeface="+mn-lt"/>
                <a:cs typeface="Arial" panose="020B0604020202020204" pitchFamily="34" charset="0"/>
              </a:rPr>
              <a:t>Kansas State Test Security Guidelines</a:t>
            </a:r>
            <a:endParaRPr lang="en-US" sz="2400" dirty="0">
              <a:latin typeface="Arial" panose="020B0604020202020204" pitchFamily="34" charset="0"/>
              <a:ea typeface="+mn-lt"/>
              <a:cs typeface="Arial" panose="020B0604020202020204" pitchFamily="34" charset="0"/>
            </a:endParaRPr>
          </a:p>
          <a:p>
            <a:pPr marL="342265" lvl="1" indent="0">
              <a:buNone/>
            </a:pPr>
            <a:endParaRPr lang="en-US" sz="2400" dirty="0">
              <a:ea typeface="+mn-lt"/>
              <a:cs typeface="+mn-lt"/>
            </a:endParaRPr>
          </a:p>
          <a:p>
            <a:pPr marL="0" indent="0">
              <a:buNone/>
            </a:pPr>
            <a:endParaRPr lang="en-US" sz="2400" dirty="0"/>
          </a:p>
          <a:p>
            <a:pPr marL="730885" lvl="1" indent="-304165"/>
            <a:endParaRPr lang="en-US" dirty="0"/>
          </a:p>
          <a:p>
            <a:pPr marL="304165" indent="-304165"/>
            <a:endParaRPr lang="en-US" dirty="0"/>
          </a:p>
        </p:txBody>
      </p:sp>
      <p:pic>
        <p:nvPicPr>
          <p:cNvPr id="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67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660" y="309880"/>
            <a:ext cx="10171348" cy="1019111"/>
          </a:xfrm>
        </p:spPr>
        <p:txBody>
          <a:bodyPr/>
          <a:lstStyle/>
          <a:p>
            <a:pPr algn="ctr"/>
            <a:r>
              <a:rPr lang="en-US" b="1" dirty="0">
                <a:latin typeface="Arial" panose="020B0604020202020204" pitchFamily="34" charset="0"/>
                <a:cs typeface="Arial" panose="020B0604020202020204" pitchFamily="34" charset="0"/>
              </a:rPr>
              <a:t>Testing Window</a:t>
            </a:r>
          </a:p>
        </p:txBody>
      </p:sp>
      <p:sp>
        <p:nvSpPr>
          <p:cNvPr id="3" name="Content Placeholder 2"/>
          <p:cNvSpPr>
            <a:spLocks noGrp="1"/>
          </p:cNvSpPr>
          <p:nvPr>
            <p:ph idx="1"/>
          </p:nvPr>
        </p:nvSpPr>
        <p:spPr>
          <a:xfrm>
            <a:off x="314960" y="1551025"/>
            <a:ext cx="11704320" cy="4299179"/>
          </a:xfrm>
        </p:spPr>
        <p:txBody>
          <a:bodyPr vert="horz" lIns="121899" tIns="60949" rIns="121899" bIns="60949" rtlCol="0" anchor="t">
            <a:normAutofit/>
          </a:bodyPr>
          <a:lstStyle/>
          <a:p>
            <a:pPr marL="426645" lvl="1" indent="0">
              <a:buNone/>
            </a:pPr>
            <a:r>
              <a:rPr lang="en-US" sz="2400" b="1" dirty="0" smtClean="0">
                <a:solidFill>
                  <a:srgbClr val="FF0000"/>
                </a:solidFill>
                <a:latin typeface="Arial" panose="020B0604020202020204" pitchFamily="34" charset="0"/>
                <a:cs typeface="Arial" panose="020B0604020202020204" pitchFamily="34" charset="0"/>
              </a:rPr>
              <a:t>TBD by buildings</a:t>
            </a:r>
            <a:endParaRPr lang="en-US" sz="2400" b="1"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ea typeface="+mn-lt"/>
                <a:cs typeface="Arial" panose="020B0604020202020204" pitchFamily="34" charset="0"/>
              </a:rPr>
              <a:t>Prior to beginning the training, you will need to download or have access to the following materials from the KAP website </a:t>
            </a:r>
            <a:r>
              <a:rPr lang="en-US" dirty="0">
                <a:latin typeface="Arial" panose="020B0604020202020204" pitchFamily="34" charset="0"/>
                <a:ea typeface="+mn-lt"/>
                <a:cs typeface="Arial" panose="020B0604020202020204" pitchFamily="34" charset="0"/>
                <a:hlinkClick r:id="rId3"/>
              </a:rPr>
              <a:t>www.ksassessments.org</a:t>
            </a:r>
            <a:endParaRPr lang="en-US" dirty="0">
              <a:latin typeface="Arial" panose="020B0604020202020204" pitchFamily="34" charset="0"/>
              <a:ea typeface="+mn-lt"/>
              <a:cs typeface="Arial" panose="020B0604020202020204" pitchFamily="34" charset="0"/>
            </a:endParaRPr>
          </a:p>
          <a:p>
            <a:pPr marL="0" indent="0">
              <a:buNone/>
            </a:pPr>
            <a:endParaRPr lang="en-US" dirty="0">
              <a:latin typeface="Arial" panose="020B0604020202020204" pitchFamily="34" charset="0"/>
              <a:ea typeface="+mn-lt"/>
              <a:cs typeface="Arial" panose="020B0604020202020204" pitchFamily="34" charset="0"/>
            </a:endParaRPr>
          </a:p>
          <a:p>
            <a:pPr marL="730885" lvl="1" indent="-304165">
              <a:buFont typeface="Arial,Sans-Serif" pitchFamily="34" charset="0"/>
              <a:buChar char="•"/>
            </a:pPr>
            <a:r>
              <a:rPr lang="en-US" sz="2400" i="1" dirty="0">
                <a:latin typeface="Arial" panose="020B0604020202020204" pitchFamily="34" charset="0"/>
                <a:ea typeface="+mn-lt"/>
                <a:cs typeface="Arial" panose="020B0604020202020204" pitchFamily="34" charset="0"/>
              </a:rPr>
              <a:t>2020</a:t>
            </a:r>
            <a:r>
              <a:rPr lang="en-US" sz="2400" i="1" dirty="0">
                <a:latin typeface="Arial" panose="020B0604020202020204" pitchFamily="34" charset="0"/>
                <a:cs typeface="Arial" panose="020B0604020202020204" pitchFamily="34" charset="0"/>
              </a:rPr>
              <a:t>–</a:t>
            </a:r>
            <a:r>
              <a:rPr lang="en-US" sz="2400" i="1" dirty="0">
                <a:latin typeface="Arial" panose="020B0604020202020204" pitchFamily="34" charset="0"/>
                <a:ea typeface="+mn-lt"/>
                <a:cs typeface="Arial" panose="020B0604020202020204" pitchFamily="34" charset="0"/>
              </a:rPr>
              <a:t>2021 Kansas Assessment Program Overview</a:t>
            </a:r>
            <a:r>
              <a:rPr lang="en-US" sz="2400" dirty="0">
                <a:latin typeface="Arial" panose="020B0604020202020204" pitchFamily="34" charset="0"/>
                <a:ea typeface="+mn-lt"/>
                <a:cs typeface="Arial" panose="020B0604020202020204" pitchFamily="34" charset="0"/>
              </a:rPr>
              <a:t> (Testing Window Calendar</a:t>
            </a:r>
            <a:r>
              <a:rPr lang="en-US" sz="2400" dirty="0" smtClean="0">
                <a:latin typeface="Arial" panose="020B0604020202020204" pitchFamily="34" charset="0"/>
                <a:ea typeface="+mn-lt"/>
                <a:cs typeface="Arial" panose="020B0604020202020204" pitchFamily="34" charset="0"/>
              </a:rPr>
              <a:t>)</a:t>
            </a:r>
          </a:p>
          <a:p>
            <a:pPr marL="730885" lvl="1" indent="-304165">
              <a:buFont typeface="Arial,Sans-Serif" pitchFamily="34" charset="0"/>
              <a:buChar char="•"/>
            </a:pPr>
            <a:endParaRPr lang="en-US" sz="2400" dirty="0">
              <a:latin typeface="Arial" panose="020B0604020202020204" pitchFamily="34" charset="0"/>
              <a:ea typeface="+mn-lt"/>
              <a:cs typeface="Arial" panose="020B0604020202020204" pitchFamily="34" charset="0"/>
            </a:endParaRPr>
          </a:p>
          <a:p>
            <a:pPr marL="730885" lvl="1" indent="-304165">
              <a:buFont typeface="Arial,Sans-Serif" pitchFamily="34" charset="0"/>
              <a:buChar char="•"/>
            </a:pPr>
            <a:r>
              <a:rPr lang="en-US" sz="2400" i="1" dirty="0">
                <a:latin typeface="Arial" panose="020B0604020202020204" pitchFamily="34" charset="0"/>
                <a:ea typeface="+mn-lt"/>
                <a:cs typeface="Arial" panose="020B0604020202020204" pitchFamily="34" charset="0"/>
              </a:rPr>
              <a:t>Kansas Assessment Examiner’s Manual (KAEM)</a:t>
            </a:r>
            <a:r>
              <a:rPr lang="en-US" sz="2400" dirty="0">
                <a:latin typeface="Arial" panose="020B0604020202020204" pitchFamily="34" charset="0"/>
                <a:ea typeface="+mn-lt"/>
                <a:cs typeface="Arial" panose="020B0604020202020204" pitchFamily="34" charset="0"/>
              </a:rPr>
              <a:t>–Available January </a:t>
            </a:r>
            <a:r>
              <a:rPr lang="en-US" sz="2400" dirty="0" smtClean="0">
                <a:latin typeface="Arial" panose="020B0604020202020204" pitchFamily="34" charset="0"/>
                <a:ea typeface="+mn-lt"/>
                <a:cs typeface="Arial" panose="020B0604020202020204" pitchFamily="34" charset="0"/>
              </a:rPr>
              <a:t>4, </a:t>
            </a:r>
            <a:r>
              <a:rPr lang="en-US" sz="2400" dirty="0">
                <a:latin typeface="Arial" panose="020B0604020202020204" pitchFamily="34" charset="0"/>
                <a:ea typeface="+mn-lt"/>
                <a:cs typeface="Arial" panose="020B0604020202020204" pitchFamily="34" charset="0"/>
              </a:rPr>
              <a:t>2020</a:t>
            </a:r>
          </a:p>
          <a:p>
            <a:pPr marL="730885" lvl="1" indent="-304165">
              <a:buFont typeface="Arial,Sans-Serif" pitchFamily="34" charset="0"/>
              <a:buChar char="•"/>
            </a:pPr>
            <a:endParaRPr lang="en-US" sz="2400" dirty="0">
              <a:ea typeface="+mn-lt"/>
              <a:cs typeface="+mn-lt"/>
            </a:endParaRPr>
          </a:p>
          <a:p>
            <a:pPr marL="304165" indent="-304165"/>
            <a:endParaRPr lang="en-US" dirty="0">
              <a:solidFill>
                <a:srgbClr val="000000"/>
              </a:solidFill>
            </a:endParaRPr>
          </a:p>
          <a:p>
            <a:pPr marL="730885" lvl="1" indent="-304165"/>
            <a:endParaRPr lang="en-US" dirty="0"/>
          </a:p>
          <a:p>
            <a:pPr marL="730885" lvl="1" indent="-304165"/>
            <a:endParaRPr lang="en-US" dirty="0"/>
          </a:p>
          <a:p>
            <a:pPr marL="730885" lvl="1" indent="-304165"/>
            <a:endParaRPr lang="en-US" dirty="0"/>
          </a:p>
          <a:p>
            <a:pPr marL="304165" indent="-304165"/>
            <a:endParaRPr lang="en-US" dirty="0"/>
          </a:p>
        </p:txBody>
      </p:sp>
      <p:pic>
        <p:nvPicPr>
          <p:cNvPr id="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61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32" y="116840"/>
            <a:ext cx="11157268" cy="1397000"/>
          </a:xfrm>
        </p:spPr>
        <p:txBody>
          <a:bodyPr>
            <a:normAutofit/>
          </a:bodyPr>
          <a:lstStyle/>
          <a:p>
            <a:r>
              <a:rPr lang="en-US" b="1" dirty="0">
                <a:latin typeface="Arial" panose="020B0604020202020204" pitchFamily="34" charset="0"/>
                <a:cs typeface="Arial" panose="020B0604020202020204" pitchFamily="34" charset="0"/>
              </a:rPr>
              <a:t>Kansas Assessment Examiner’s Manual</a:t>
            </a:r>
          </a:p>
        </p:txBody>
      </p:sp>
      <p:sp>
        <p:nvSpPr>
          <p:cNvPr id="3" name="Content Placeholder 2"/>
          <p:cNvSpPr>
            <a:spLocks noGrp="1"/>
          </p:cNvSpPr>
          <p:nvPr>
            <p:ph idx="1"/>
          </p:nvPr>
        </p:nvSpPr>
        <p:spPr>
          <a:xfrm>
            <a:off x="1141412" y="1905000"/>
            <a:ext cx="10157354" cy="4525963"/>
          </a:xfrm>
        </p:spPr>
        <p:txBody>
          <a:bodyPr vert="horz" lIns="121899" tIns="60949" rIns="121899" bIns="60949" rtlCol="0" anchor="t">
            <a:normAutofit lnSpcReduction="10000"/>
          </a:bodyPr>
          <a:lstStyle/>
          <a:p>
            <a:pPr marL="304165" indent="-304165"/>
            <a:r>
              <a:rPr lang="en-US" dirty="0" smtClean="0">
                <a:latin typeface="Arial" panose="020B0604020202020204" pitchFamily="34" charset="0"/>
                <a:ea typeface="+mn-lt"/>
                <a:cs typeface="Arial" panose="020B0604020202020204" pitchFamily="34" charset="0"/>
              </a:rPr>
              <a:t>The </a:t>
            </a:r>
            <a:r>
              <a:rPr lang="en-US" i="1" dirty="0" smtClean="0">
                <a:latin typeface="Arial" panose="020B0604020202020204" pitchFamily="34" charset="0"/>
                <a:ea typeface="+mn-lt"/>
                <a:cs typeface="Arial" panose="020B0604020202020204" pitchFamily="34" charset="0"/>
              </a:rPr>
              <a:t>Kansas Assessment Examiner’s Manual (KAEM)</a:t>
            </a:r>
            <a:r>
              <a:rPr lang="en-US" dirty="0" smtClean="0">
                <a:latin typeface="Arial" panose="020B0604020202020204" pitchFamily="34" charset="0"/>
                <a:ea typeface="+mn-lt"/>
                <a:cs typeface="Arial" panose="020B0604020202020204" pitchFamily="34" charset="0"/>
              </a:rPr>
              <a:t> will be available the first week of January at </a:t>
            </a:r>
            <a:r>
              <a:rPr lang="en-US" dirty="0" smtClean="0">
                <a:solidFill>
                  <a:srgbClr val="0001A9"/>
                </a:solidFill>
                <a:latin typeface="Arial" panose="020B0604020202020204" pitchFamily="34" charset="0"/>
                <a:ea typeface="+mn-lt"/>
                <a:cs typeface="Arial" panose="020B0604020202020204" pitchFamily="34" charset="0"/>
                <a:hlinkClick r:id="rId3"/>
              </a:rPr>
              <a:t>www.ksassessments.org</a:t>
            </a:r>
            <a:r>
              <a:rPr lang="en-US" dirty="0" smtClean="0">
                <a:solidFill>
                  <a:srgbClr val="0001A9"/>
                </a:solidFill>
                <a:latin typeface="Arial" panose="020B0604020202020204" pitchFamily="34" charset="0"/>
                <a:ea typeface="+mn-lt"/>
                <a:cs typeface="Arial" panose="020B0604020202020204" pitchFamily="34" charset="0"/>
              </a:rPr>
              <a:t>  </a:t>
            </a:r>
            <a:endParaRPr lang="en-US" dirty="0" smtClean="0">
              <a:latin typeface="Arial" panose="020B0604020202020204" pitchFamily="34" charset="0"/>
              <a:ea typeface="+mn-lt"/>
              <a:cs typeface="Arial" panose="020B0604020202020204" pitchFamily="34" charset="0"/>
            </a:endParaRPr>
          </a:p>
          <a:p>
            <a:pPr marL="304165" indent="-304165"/>
            <a:endParaRPr lang="en-US" dirty="0" smtClean="0">
              <a:latin typeface="Arial" panose="020B0604020202020204" pitchFamily="34" charset="0"/>
              <a:ea typeface="+mn-lt"/>
              <a:cs typeface="Arial" panose="020B0604020202020204" pitchFamily="34" charset="0"/>
            </a:endParaRPr>
          </a:p>
          <a:p>
            <a:pPr marL="457200" indent="-457200"/>
            <a:r>
              <a:rPr lang="en-US" dirty="0" smtClean="0">
                <a:latin typeface="Arial" panose="020B0604020202020204" pitchFamily="34" charset="0"/>
                <a:ea typeface="+mn-lt"/>
                <a:cs typeface="Arial" panose="020B0604020202020204" pitchFamily="34" charset="0"/>
              </a:rPr>
              <a:t>Any staff member who administers or supports the administration of the state assessment must read the </a:t>
            </a:r>
            <a:r>
              <a:rPr lang="en-US" i="1" dirty="0" smtClean="0">
                <a:latin typeface="Arial" panose="020B0604020202020204" pitchFamily="34" charset="0"/>
                <a:ea typeface="+mn-lt"/>
                <a:cs typeface="Arial" panose="020B0604020202020204" pitchFamily="34" charset="0"/>
              </a:rPr>
              <a:t>KAEM</a:t>
            </a:r>
            <a:r>
              <a:rPr lang="en-US" dirty="0" smtClean="0">
                <a:latin typeface="Arial" panose="020B0604020202020204" pitchFamily="34" charset="0"/>
                <a:ea typeface="+mn-lt"/>
                <a:cs typeface="Arial" panose="020B0604020202020204" pitchFamily="34" charset="0"/>
              </a:rPr>
              <a:t> prior to administering the assessment. </a:t>
            </a:r>
          </a:p>
          <a:p>
            <a:pPr marL="304165" indent="-304165"/>
            <a:endParaRPr lang="en-US" dirty="0" smtClean="0">
              <a:latin typeface="Arial" panose="020B0604020202020204" pitchFamily="34" charset="0"/>
              <a:ea typeface="+mn-lt"/>
              <a:cs typeface="Arial" panose="020B0604020202020204" pitchFamily="34" charset="0"/>
            </a:endParaRPr>
          </a:p>
          <a:p>
            <a:pPr marL="457200" indent="-457200"/>
            <a:r>
              <a:rPr lang="en-US" dirty="0" smtClean="0">
                <a:latin typeface="Arial" panose="020B0604020202020204" pitchFamily="34" charset="0"/>
                <a:ea typeface="+mn-lt"/>
                <a:cs typeface="Arial" panose="020B0604020202020204" pitchFamily="34" charset="0"/>
              </a:rPr>
              <a:t>Since this document is not available until January, you will need to build this into your training plans and do a careful review of the manual. </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11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18" y="76200"/>
            <a:ext cx="10597345" cy="1224280"/>
          </a:xfrm>
        </p:spPr>
        <p:txBody>
          <a:bodyPr>
            <a:normAutofit/>
          </a:bodyPr>
          <a:lstStyle/>
          <a:p>
            <a:r>
              <a:rPr lang="en-US" b="1" dirty="0">
                <a:latin typeface="Arial" panose="020B0604020202020204" pitchFamily="34" charset="0"/>
                <a:cs typeface="Arial" panose="020B0604020202020204" pitchFamily="34" charset="0"/>
              </a:rPr>
              <a:t>Kansas State Test Security Guidelines</a:t>
            </a:r>
          </a:p>
        </p:txBody>
      </p:sp>
      <p:sp>
        <p:nvSpPr>
          <p:cNvPr id="3" name="Content Placeholder 2"/>
          <p:cNvSpPr>
            <a:spLocks noGrp="1"/>
          </p:cNvSpPr>
          <p:nvPr>
            <p:ph idx="1"/>
          </p:nvPr>
        </p:nvSpPr>
        <p:spPr>
          <a:xfrm>
            <a:off x="677318" y="2044313"/>
            <a:ext cx="7471002" cy="4551752"/>
          </a:xfrm>
        </p:spPr>
        <p:txBody>
          <a:bodyPr vert="horz" lIns="121899" tIns="60949" rIns="121899" bIns="60949" rtlCol="0" anchor="t">
            <a:normAutofit/>
          </a:bodyPr>
          <a:lstStyle/>
          <a:p>
            <a:pPr marL="342900" indent="-342900"/>
            <a:r>
              <a:rPr lang="en-US" dirty="0">
                <a:latin typeface="Arial" panose="020B0604020202020204" pitchFamily="34" charset="0"/>
                <a:cs typeface="Arial" panose="020B0604020202020204" pitchFamily="34" charset="0"/>
              </a:rPr>
              <a:t>Please take time now to read the </a:t>
            </a:r>
            <a:r>
              <a:rPr lang="en-US" i="1" dirty="0">
                <a:latin typeface="Arial" panose="020B0604020202020204" pitchFamily="34" charset="0"/>
                <a:cs typeface="Arial" panose="020B0604020202020204" pitchFamily="34" charset="0"/>
              </a:rPr>
              <a:t>Kansas State Department Test Security Guidelines</a:t>
            </a:r>
            <a:r>
              <a:rPr lang="en-US" dirty="0">
                <a:latin typeface="Arial" panose="020B0604020202020204" pitchFamily="34" charset="0"/>
                <a:cs typeface="Arial" panose="020B0604020202020204" pitchFamily="34" charset="0"/>
              </a:rPr>
              <a:t>.</a:t>
            </a:r>
          </a:p>
          <a:p>
            <a:pPr marL="342900" indent="-342900"/>
            <a:r>
              <a:rPr lang="en-US" dirty="0">
                <a:latin typeface="Arial" panose="020B0604020202020204" pitchFamily="34" charset="0"/>
                <a:cs typeface="Arial" panose="020B0604020202020204" pitchFamily="34" charset="0"/>
              </a:rPr>
              <a:t>This training will reference key points in the document that are critical for the understanding of staff who administer a state assessment.</a:t>
            </a:r>
          </a:p>
          <a:p>
            <a:pPr marL="342900" indent="-342900"/>
            <a:r>
              <a:rPr lang="en-US" dirty="0">
                <a:latin typeface="Arial" panose="020B0604020202020204" pitchFamily="34" charset="0"/>
                <a:cs typeface="Arial" panose="020B0604020202020204" pitchFamily="34" charset="0"/>
              </a:rPr>
              <a:t>Highlight text that is important to the role you serve when administering a state assessment.</a:t>
            </a:r>
          </a:p>
        </p:txBody>
      </p:sp>
      <p:pic>
        <p:nvPicPr>
          <p:cNvPr id="5" name="Picture 4" descr="A screenshot of a cell phone&#10;&#10;Description automatically generated"/>
          <p:cNvPicPr>
            <a:picLocks noChangeAspect="1"/>
          </p:cNvPicPr>
          <p:nvPr/>
        </p:nvPicPr>
        <p:blipFill>
          <a:blip r:embed="rId3"/>
          <a:stretch>
            <a:fillRect/>
          </a:stretch>
        </p:blipFill>
        <p:spPr>
          <a:xfrm>
            <a:off x="8489631" y="1600202"/>
            <a:ext cx="3091181" cy="4060408"/>
          </a:xfrm>
          <a:prstGeom prst="rect">
            <a:avLst/>
          </a:prstGeom>
          <a:ln w="28575">
            <a:solidFill>
              <a:schemeClr val="tx1"/>
            </a:solidFill>
          </a:ln>
        </p:spPr>
      </p:pic>
      <p:pic>
        <p:nvPicPr>
          <p:cNvPr id="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73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412" y="386532"/>
            <a:ext cx="8364510" cy="795210"/>
          </a:xfrm>
        </p:spPr>
        <p:txBody>
          <a:bodyPr>
            <a:normAutofit/>
          </a:bodyPr>
          <a:lstStyle/>
          <a:p>
            <a:pPr algn="ctr"/>
            <a:r>
              <a:rPr lang="en-US" b="1" dirty="0">
                <a:latin typeface="Arial" panose="020B0604020202020204" pitchFamily="34" charset="0"/>
                <a:cs typeface="Arial" panose="020B0604020202020204" pitchFamily="34" charset="0"/>
              </a:rPr>
              <a:t>KSDE Fact Sheets</a:t>
            </a:r>
          </a:p>
        </p:txBody>
      </p:sp>
      <p:sp>
        <p:nvSpPr>
          <p:cNvPr id="3" name="Content Placeholder 2"/>
          <p:cNvSpPr>
            <a:spLocks noGrp="1"/>
          </p:cNvSpPr>
          <p:nvPr>
            <p:ph idx="1"/>
          </p:nvPr>
        </p:nvSpPr>
        <p:spPr>
          <a:xfrm>
            <a:off x="1283062" y="1421960"/>
            <a:ext cx="9726250" cy="4602661"/>
          </a:xfrm>
        </p:spPr>
        <p:txBody>
          <a:bodyPr vert="horz" lIns="121899" tIns="60949" rIns="121899" bIns="60949" rtlCol="0" anchor="t">
            <a:normAutofit/>
          </a:bodyPr>
          <a:lstStyle/>
          <a:p>
            <a:pPr marL="0" indent="0">
              <a:buNone/>
            </a:pPr>
            <a:r>
              <a:rPr lang="en-US" dirty="0">
                <a:latin typeface="Arial" panose="020B0604020202020204" pitchFamily="34" charset="0"/>
                <a:ea typeface="+mn-lt"/>
                <a:cs typeface="Arial" panose="020B0604020202020204" pitchFamily="34" charset="0"/>
              </a:rPr>
              <a:t>Please take time now to read the following: </a:t>
            </a:r>
            <a:endParaRPr lang="en-US" sz="2800" dirty="0">
              <a:ea typeface="+mn-lt"/>
              <a:cs typeface="+mn-lt"/>
            </a:endParaRPr>
          </a:p>
          <a:p>
            <a:pPr marL="730885" lvl="1" indent="-304165">
              <a:lnSpc>
                <a:spcPct val="200000"/>
              </a:lnSpc>
              <a:spcBef>
                <a:spcPts val="0"/>
              </a:spcBef>
              <a:buFont typeface="Arial,Sans-Serif" pitchFamily="34" charset="0"/>
              <a:buChar char="•"/>
            </a:pPr>
            <a:r>
              <a:rPr lang="en-US" sz="2400" b="1" i="1" dirty="0">
                <a:latin typeface="Arial" panose="020B0604020202020204" pitchFamily="34" charset="0"/>
                <a:cs typeface="Arial" panose="020B0604020202020204" pitchFamily="34" charset="0"/>
              </a:rPr>
              <a:t>2020</a:t>
            </a:r>
            <a:r>
              <a:rPr lang="en-US" sz="2400" b="1" i="1" dirty="0">
                <a:latin typeface="Arial" panose="020B0604020202020204" pitchFamily="34" charset="0"/>
                <a:ea typeface="+mn-lt"/>
                <a:cs typeface="Arial" panose="020B0604020202020204" pitchFamily="34" charset="0"/>
              </a:rPr>
              <a:t>–</a:t>
            </a:r>
            <a:r>
              <a:rPr lang="en-US" sz="2400" b="1" i="1" dirty="0">
                <a:latin typeface="Arial" panose="020B0604020202020204" pitchFamily="34" charset="0"/>
                <a:cs typeface="Arial" panose="020B0604020202020204" pitchFamily="34" charset="0"/>
              </a:rPr>
              <a:t>2021 Test Security and Ethics Fact Sheet</a:t>
            </a:r>
            <a:endParaRPr lang="en-US" sz="2400" i="1" dirty="0">
              <a:latin typeface="Arial" panose="020B0604020202020204" pitchFamily="34" charset="0"/>
              <a:ea typeface="+mn-lt"/>
              <a:cs typeface="Arial" panose="020B0604020202020204" pitchFamily="34" charset="0"/>
            </a:endParaRPr>
          </a:p>
          <a:p>
            <a:pPr marL="1326515" lvl="2" indent="-342900">
              <a:lnSpc>
                <a:spcPct val="100000"/>
              </a:lnSpc>
              <a:spcBef>
                <a:spcPts val="0"/>
              </a:spcBef>
            </a:pPr>
            <a:r>
              <a:rPr lang="en-US" sz="2000" dirty="0">
                <a:latin typeface="Arial" panose="020B0604020202020204" pitchFamily="34" charset="0"/>
                <a:cs typeface="Arial" panose="020B0604020202020204" pitchFamily="34" charset="0"/>
              </a:rPr>
              <a:t>Provides an overview of the KSDE test security plan.</a:t>
            </a:r>
            <a:endParaRPr lang="en-US" sz="2000" dirty="0">
              <a:latin typeface="Arial" panose="020B0604020202020204" pitchFamily="34" charset="0"/>
              <a:ea typeface="+mn-lt"/>
              <a:cs typeface="Arial" panose="020B0604020202020204" pitchFamily="34" charset="0"/>
            </a:endParaRPr>
          </a:p>
          <a:p>
            <a:pPr marL="1326515" lvl="2" indent="-342900">
              <a:lnSpc>
                <a:spcPct val="100000"/>
              </a:lnSpc>
              <a:spcBef>
                <a:spcPts val="0"/>
              </a:spcBef>
            </a:pPr>
            <a:r>
              <a:rPr lang="en-US" sz="2000" dirty="0">
                <a:latin typeface="Arial" panose="020B0604020202020204" pitchFamily="34" charset="0"/>
                <a:cs typeface="Arial" panose="020B0604020202020204" pitchFamily="34" charset="0"/>
              </a:rPr>
              <a:t>Indicates where to access the roles and responsibilities for the DTC, BTC, and test administrators in test security.</a:t>
            </a:r>
            <a:endParaRPr lang="en-US" sz="2000" dirty="0">
              <a:latin typeface="Arial" panose="020B0604020202020204" pitchFamily="34" charset="0"/>
              <a:ea typeface="+mn-lt"/>
              <a:cs typeface="Arial" panose="020B0604020202020204" pitchFamily="34" charset="0"/>
            </a:endParaRPr>
          </a:p>
          <a:p>
            <a:pPr marL="1326515" lvl="2" indent="-342900">
              <a:lnSpc>
                <a:spcPct val="100000"/>
              </a:lnSpc>
              <a:spcBef>
                <a:spcPts val="0"/>
              </a:spcBef>
            </a:pPr>
            <a:r>
              <a:rPr lang="en-US" sz="2000" dirty="0">
                <a:latin typeface="Arial" panose="020B0604020202020204" pitchFamily="34" charset="0"/>
                <a:cs typeface="Arial" panose="020B0604020202020204" pitchFamily="34" charset="0"/>
              </a:rPr>
              <a:t>Tells how to report testing discrepancies and potential security violations to KSDE.</a:t>
            </a:r>
            <a:endParaRPr lang="en-US" dirty="0">
              <a:latin typeface="Arial" panose="020B0604020202020204" pitchFamily="34" charset="0"/>
              <a:cs typeface="Arial" panose="020B0604020202020204" pitchFamily="34" charset="0"/>
            </a:endParaRPr>
          </a:p>
          <a:p>
            <a:pPr marL="1326515" lvl="2" indent="-342900">
              <a:lnSpc>
                <a:spcPct val="100000"/>
              </a:lnSpc>
              <a:spcBef>
                <a:spcPts val="0"/>
              </a:spcBef>
              <a:buFont typeface="Arial,Sans-Serif" pitchFamily="34" charset="0"/>
              <a:buChar char="•"/>
            </a:pPr>
            <a:endParaRPr lang="en-US" sz="2000" dirty="0">
              <a:latin typeface="Arial" panose="020B0604020202020204" pitchFamily="34" charset="0"/>
              <a:ea typeface="+mn-lt"/>
              <a:cs typeface="Arial" panose="020B0604020202020204" pitchFamily="34" charset="0"/>
            </a:endParaRPr>
          </a:p>
          <a:p>
            <a:pPr marL="690563" lvl="1" indent="-293688">
              <a:lnSpc>
                <a:spcPct val="100000"/>
              </a:lnSpc>
              <a:spcBef>
                <a:spcPts val="0"/>
              </a:spcBef>
              <a:buFont typeface="Arial,Sans-Serif" pitchFamily="34" charset="0"/>
              <a:buChar char="•"/>
            </a:pPr>
            <a:r>
              <a:rPr lang="en-US" sz="2400" b="1" i="1" dirty="0">
                <a:latin typeface="Arial" panose="020B0604020202020204" pitchFamily="34" charset="0"/>
                <a:cs typeface="Arial" panose="020B0604020202020204" pitchFamily="34" charset="0"/>
              </a:rPr>
              <a:t>2020</a:t>
            </a:r>
            <a:r>
              <a:rPr lang="en-US" sz="2400" b="1" i="1" dirty="0">
                <a:latin typeface="Arial" panose="020B0604020202020204" pitchFamily="34" charset="0"/>
                <a:ea typeface="+mn-lt"/>
                <a:cs typeface="Arial" panose="020B0604020202020204" pitchFamily="34" charset="0"/>
              </a:rPr>
              <a:t>–</a:t>
            </a:r>
            <a:r>
              <a:rPr lang="en-US" sz="2400" b="1" i="1" dirty="0">
                <a:latin typeface="Arial" panose="020B0604020202020204" pitchFamily="34" charset="0"/>
                <a:cs typeface="Arial" panose="020B0604020202020204" pitchFamily="34" charset="0"/>
              </a:rPr>
              <a:t>2021 Appropriate Testing Practices Fact Sheet</a:t>
            </a:r>
            <a:endParaRPr lang="en-US" sz="2400" i="1" dirty="0">
              <a:latin typeface="Arial" panose="020B0604020202020204" pitchFamily="34" charset="0"/>
              <a:ea typeface="+mn-lt"/>
              <a:cs typeface="Arial" panose="020B0604020202020204" pitchFamily="34" charset="0"/>
            </a:endParaRPr>
          </a:p>
          <a:p>
            <a:pPr marL="1326515" lvl="2" indent="-342900">
              <a:lnSpc>
                <a:spcPct val="100000"/>
              </a:lnSpc>
              <a:spcBef>
                <a:spcPts val="0"/>
              </a:spcBef>
            </a:pPr>
            <a:r>
              <a:rPr lang="en-US" sz="2000" dirty="0">
                <a:latin typeface="Arial" panose="020B0604020202020204" pitchFamily="34" charset="0"/>
                <a:cs typeface="Arial" panose="020B0604020202020204" pitchFamily="34" charset="0"/>
              </a:rPr>
              <a:t>Describes acceptable practices for testing.</a:t>
            </a:r>
          </a:p>
          <a:p>
            <a:pPr marL="1326515" lvl="2" indent="-342900">
              <a:lnSpc>
                <a:spcPct val="100000"/>
              </a:lnSpc>
              <a:spcBef>
                <a:spcPts val="0"/>
              </a:spcBef>
            </a:pPr>
            <a:r>
              <a:rPr lang="en-US" sz="2000" dirty="0">
                <a:latin typeface="Arial" panose="020B0604020202020204" pitchFamily="34" charset="0"/>
                <a:cs typeface="Arial" panose="020B0604020202020204" pitchFamily="34" charset="0"/>
              </a:rPr>
              <a:t>Describes unacceptable practices for testing.</a:t>
            </a:r>
          </a:p>
          <a:p>
            <a:pPr marL="1326515" lvl="2" indent="-342900">
              <a:lnSpc>
                <a:spcPct val="100000"/>
              </a:lnSpc>
              <a:spcBef>
                <a:spcPts val="0"/>
              </a:spcBef>
            </a:pPr>
            <a:endParaRPr lang="en-US" sz="2000" dirty="0"/>
          </a:p>
          <a:p>
            <a:pPr marL="304165" indent="-304165">
              <a:buFont typeface="Arial" panose="020B0604020202020204" pitchFamily="34" charset="0"/>
              <a:buChar char="•"/>
            </a:pPr>
            <a:endParaRPr lang="en-US" sz="2800" dirty="0"/>
          </a:p>
          <a:p>
            <a:pPr marL="304165" indent="-304165"/>
            <a:endParaRPr lang="en-US" dirty="0"/>
          </a:p>
          <a:p>
            <a:pPr marL="304165" indent="-304165"/>
            <a:endParaRPr lang="en-US" dirty="0"/>
          </a:p>
          <a:p>
            <a:pPr marL="304165" indent="-304165"/>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2" y="6072239"/>
            <a:ext cx="1143000" cy="5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65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A2795AF5C52C449CFF164EB7E04823" ma:contentTypeVersion="11" ma:contentTypeDescription="Create a new document." ma:contentTypeScope="" ma:versionID="6fea03b67e0e32b2b1d8e4ed532d0aec">
  <xsd:schema xmlns:xsd="http://www.w3.org/2001/XMLSchema" xmlns:xs="http://www.w3.org/2001/XMLSchema" xmlns:p="http://schemas.microsoft.com/office/2006/metadata/properties" xmlns:ns2="b3d7ea18-ffa0-4fd0-8cba-e908d41d0fe7" xmlns:ns3="1a10cf8b-a992-4861-a7ba-0f46bf63993c" targetNamespace="http://schemas.microsoft.com/office/2006/metadata/properties" ma:root="true" ma:fieldsID="c50703cdb6c573bcf7c70bd9c1fc502d" ns2:_="" ns3:_="">
    <xsd:import namespace="b3d7ea18-ffa0-4fd0-8cba-e908d41d0fe7"/>
    <xsd:import namespace="1a10cf8b-a992-4861-a7ba-0f46bf63993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7ea18-ffa0-4fd0-8cba-e908d41d0fe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10cf8b-a992-4861-a7ba-0f46bf63993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C4F132-991A-4895-A8F0-CCE6CE6DC4A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a10cf8b-a992-4861-a7ba-0f46bf63993c"/>
    <ds:schemaRef ds:uri="http://purl.org/dc/terms/"/>
    <ds:schemaRef ds:uri="http://schemas.openxmlformats.org/package/2006/metadata/core-properties"/>
    <ds:schemaRef ds:uri="b3d7ea18-ffa0-4fd0-8cba-e908d41d0fe7"/>
    <ds:schemaRef ds:uri="http://www.w3.org/XML/1998/namespace"/>
    <ds:schemaRef ds:uri="http://purl.org/dc/dcmitype/"/>
  </ds:schemaRefs>
</ds:datastoreItem>
</file>

<file path=customXml/itemProps2.xml><?xml version="1.0" encoding="utf-8"?>
<ds:datastoreItem xmlns:ds="http://schemas.openxmlformats.org/officeDocument/2006/customXml" ds:itemID="{EE59BF38-BC03-4C74-8B26-8647CAC84C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7ea18-ffa0-4fd0-8cba-e908d41d0fe7"/>
    <ds:schemaRef ds:uri="1a10cf8b-a992-4861-a7ba-0f46bf639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65224-DE29-4388-B17A-808F17150E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 open house presentation</Template>
  <TotalTime>164</TotalTime>
  <Words>2211</Words>
  <Application>Microsoft Office PowerPoint</Application>
  <PresentationFormat>Custom</PresentationFormat>
  <Paragraphs>280</Paragraphs>
  <Slides>40</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Black</vt:lpstr>
      <vt:lpstr>Arial,Sans-Serif</vt:lpstr>
      <vt:lpstr>Century Gothic</vt:lpstr>
      <vt:lpstr>Raleway</vt:lpstr>
      <vt:lpstr>Verdana</vt:lpstr>
      <vt:lpstr>Wingdings</vt:lpstr>
      <vt:lpstr>Class open house presentation</vt:lpstr>
      <vt:lpstr>Test Security and Ethics</vt:lpstr>
      <vt:lpstr>Agenda</vt:lpstr>
      <vt:lpstr>Verification of Training</vt:lpstr>
      <vt:lpstr>Verification</vt:lpstr>
      <vt:lpstr>Materials Needed </vt:lpstr>
      <vt:lpstr>Testing Window</vt:lpstr>
      <vt:lpstr>Kansas Assessment Examiner’s Manual</vt:lpstr>
      <vt:lpstr>Kansas State Test Security Guidelines</vt:lpstr>
      <vt:lpstr>KSDE Fact Sheets</vt:lpstr>
      <vt:lpstr>Purpose</vt:lpstr>
      <vt:lpstr>Purpose</vt:lpstr>
      <vt:lpstr>Purpose </vt:lpstr>
      <vt:lpstr>District Test Coordinators Responsibilities</vt:lpstr>
      <vt:lpstr>DTC Responsibilities</vt:lpstr>
      <vt:lpstr>Kite® Educator Portal </vt:lpstr>
      <vt:lpstr>Daily Access Code (DAC)</vt:lpstr>
      <vt:lpstr>Personal Needs Profile (PNP)</vt:lpstr>
      <vt:lpstr>Kansas Accommodations by Program 2020–2021</vt:lpstr>
      <vt:lpstr>Personally identifiable information (PII), Reporting </vt:lpstr>
      <vt:lpstr>Personally Identifiable Information (PII)</vt:lpstr>
      <vt:lpstr>Reporting Testing Issues to Kite Service Desk</vt:lpstr>
      <vt:lpstr>Contacting the Service Desk</vt:lpstr>
      <vt:lpstr>Reporting Testing Discrepancies and Potential Security Violations to KSDE</vt:lpstr>
      <vt:lpstr>Reporting Testing Discrepancies and Potential Security Violations to KSDE</vt:lpstr>
      <vt:lpstr>USD 343 Procedures for Reporting</vt:lpstr>
      <vt:lpstr>Reactivation Procedures</vt:lpstr>
      <vt:lpstr>Appropriate Testing Practices Acceptable Practices (Fact Sheet)</vt:lpstr>
      <vt:lpstr>Appropriate Testing Practices Acceptable Practices (Fact Sheet)</vt:lpstr>
      <vt:lpstr>Appropriate Testing Practices Acceptable Practices (Fact Sheet)</vt:lpstr>
      <vt:lpstr>Appropriate Testing Practices Unacceptable Practices (Fact Sheet)</vt:lpstr>
      <vt:lpstr>Appropriate Testing Practices Unacceptable Practices (Fact Sheet)</vt:lpstr>
      <vt:lpstr>Appropriate Testing Practices Unacceptable Practices (Fact Sheet)</vt:lpstr>
      <vt:lpstr>Appropriate Testing Practices Unacceptable Practices (Fact Sheet)</vt:lpstr>
      <vt:lpstr>Monitor Visit: Purpose</vt:lpstr>
      <vt:lpstr>Monitor Visits</vt:lpstr>
      <vt:lpstr>Monitor Checklist</vt:lpstr>
      <vt:lpstr>Kansas State Test Security and Ethics Quick Check</vt:lpstr>
      <vt:lpstr>Kansas State Test Security and Ethics Quick Check</vt:lpstr>
      <vt:lpstr>Kansas State Test Security and Ethics Quick Check</vt:lpstr>
      <vt:lpstr>Kansas State Test Security and Ethics Quick Check - KEY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DTC Security and Ethics Required Training</dc:title>
  <dc:creator>User</dc:creator>
  <cp:lastModifiedBy>Josh</cp:lastModifiedBy>
  <cp:revision>1024</cp:revision>
  <dcterms:created xsi:type="dcterms:W3CDTF">2019-09-05T13:19:49Z</dcterms:created>
  <dcterms:modified xsi:type="dcterms:W3CDTF">2020-10-14T19:13:41Z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0x0101001BA2795AF5C52C449CFF164EB7E04823</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