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43"/>
  </p:notesMasterIdLst>
  <p:handoutMasterIdLst>
    <p:handoutMasterId r:id="rId44"/>
  </p:handoutMasterIdLst>
  <p:sldIdLst>
    <p:sldId id="401" r:id="rId5"/>
    <p:sldId id="402" r:id="rId6"/>
    <p:sldId id="403" r:id="rId7"/>
    <p:sldId id="404" r:id="rId8"/>
    <p:sldId id="405" r:id="rId9"/>
    <p:sldId id="406" r:id="rId10"/>
    <p:sldId id="408" r:id="rId11"/>
    <p:sldId id="409" r:id="rId12"/>
    <p:sldId id="410" r:id="rId13"/>
    <p:sldId id="412" r:id="rId14"/>
    <p:sldId id="413" r:id="rId15"/>
    <p:sldId id="414" r:id="rId16"/>
    <p:sldId id="415" r:id="rId17"/>
    <p:sldId id="416" r:id="rId18"/>
    <p:sldId id="418" r:id="rId19"/>
    <p:sldId id="419" r:id="rId20"/>
    <p:sldId id="420" r:id="rId21"/>
    <p:sldId id="425" r:id="rId22"/>
    <p:sldId id="426"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1" r:id="rId36"/>
    <p:sldId id="442" r:id="rId37"/>
    <p:sldId id="444" r:id="rId38"/>
    <p:sldId id="445" r:id="rId39"/>
    <p:sldId id="446" r:id="rId40"/>
    <p:sldId id="447" r:id="rId41"/>
    <p:sldId id="443" r:id="rId42"/>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182" autoAdjust="0"/>
  </p:normalViewPr>
  <p:slideViewPr>
    <p:cSldViewPr showGuides="1">
      <p:cViewPr varScale="1">
        <p:scale>
          <a:sx n="52" d="100"/>
          <a:sy n="52" d="100"/>
        </p:scale>
        <p:origin x="68" y="22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16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1/13/2020</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1/13/2020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B2E3-F1A7-C446-9744-443F505914C9}" type="slidenum">
              <a:rPr lang="en-US" smtClean="0"/>
              <a:t>1</a:t>
            </a:fld>
            <a:endParaRPr lang="en-US"/>
          </a:p>
        </p:txBody>
      </p:sp>
    </p:spTree>
    <p:extLst>
      <p:ext uri="{BB962C8B-B14F-4D97-AF65-F5344CB8AC3E}">
        <p14:creationId xmlns:p14="http://schemas.microsoft.com/office/powerpoint/2010/main" val="35500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the DTC/BTC I am responsible for test security for our district/building.  Careful consideration of district practices must be put in place to ensure that test security is maintained and ethical practices are followed. I have to document which individuals have received training, when the training was provided, and the way in which the training was provided; documentation must be kept at both the district and building level. Documentation must be made available for monitor visits should our district have one.  Allow staff time to ask questions about your responsibilities.</a:t>
            </a:r>
          </a:p>
        </p:txBody>
      </p:sp>
      <p:sp>
        <p:nvSpPr>
          <p:cNvPr id="4" name="Slide Number Placeholder 3"/>
          <p:cNvSpPr>
            <a:spLocks noGrp="1"/>
          </p:cNvSpPr>
          <p:nvPr>
            <p:ph type="sldNum" sz="quarter" idx="10"/>
          </p:nvPr>
        </p:nvSpPr>
        <p:spPr/>
        <p:txBody>
          <a:bodyPr/>
          <a:lstStyle/>
          <a:p>
            <a:fld id="{7390B2E3-F1A7-C446-9744-443F505914C9}" type="slidenum">
              <a:rPr lang="en-US" smtClean="0"/>
              <a:t>11</a:t>
            </a:fld>
            <a:endParaRPr lang="en-US"/>
          </a:p>
        </p:txBody>
      </p:sp>
    </p:spTree>
    <p:extLst>
      <p:ext uri="{BB962C8B-B14F-4D97-AF65-F5344CB8AC3E}">
        <p14:creationId xmlns:p14="http://schemas.microsoft.com/office/powerpoint/2010/main" val="180290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16</a:t>
            </a:fld>
            <a:endParaRPr lang="en-US"/>
          </a:p>
        </p:txBody>
      </p:sp>
    </p:spTree>
    <p:extLst>
      <p:ext uri="{BB962C8B-B14F-4D97-AF65-F5344CB8AC3E}">
        <p14:creationId xmlns:p14="http://schemas.microsoft.com/office/powerpoint/2010/main" val="161693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17</a:t>
            </a:fld>
            <a:endParaRPr lang="en-US"/>
          </a:p>
        </p:txBody>
      </p:sp>
    </p:spTree>
    <p:extLst>
      <p:ext uri="{BB962C8B-B14F-4D97-AF65-F5344CB8AC3E}">
        <p14:creationId xmlns:p14="http://schemas.microsoft.com/office/powerpoint/2010/main" val="173183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18</a:t>
            </a:fld>
            <a:endParaRPr lang="en-US"/>
          </a:p>
        </p:txBody>
      </p:sp>
    </p:spTree>
    <p:extLst>
      <p:ext uri="{BB962C8B-B14F-4D97-AF65-F5344CB8AC3E}">
        <p14:creationId xmlns:p14="http://schemas.microsoft.com/office/powerpoint/2010/main" val="148971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19</a:t>
            </a:fld>
            <a:endParaRPr lang="en-US"/>
          </a:p>
        </p:txBody>
      </p:sp>
    </p:spTree>
    <p:extLst>
      <p:ext uri="{BB962C8B-B14F-4D97-AF65-F5344CB8AC3E}">
        <p14:creationId xmlns:p14="http://schemas.microsoft.com/office/powerpoint/2010/main" val="227240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20</a:t>
            </a:fld>
            <a:endParaRPr lang="en-US"/>
          </a:p>
        </p:txBody>
      </p:sp>
    </p:spTree>
    <p:extLst>
      <p:ext uri="{BB962C8B-B14F-4D97-AF65-F5344CB8AC3E}">
        <p14:creationId xmlns:p14="http://schemas.microsoft.com/office/powerpoint/2010/main" val="200690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21</a:t>
            </a:fld>
            <a:endParaRPr lang="en-US"/>
          </a:p>
        </p:txBody>
      </p:sp>
    </p:spTree>
    <p:extLst>
      <p:ext uri="{BB962C8B-B14F-4D97-AF65-F5344CB8AC3E}">
        <p14:creationId xmlns:p14="http://schemas.microsoft.com/office/powerpoint/2010/main" val="279961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22</a:t>
            </a:fld>
            <a:endParaRPr lang="en-US"/>
          </a:p>
        </p:txBody>
      </p:sp>
    </p:spTree>
    <p:extLst>
      <p:ext uri="{BB962C8B-B14F-4D97-AF65-F5344CB8AC3E}">
        <p14:creationId xmlns:p14="http://schemas.microsoft.com/office/powerpoint/2010/main" val="324547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23</a:t>
            </a:fld>
            <a:endParaRPr lang="en-US"/>
          </a:p>
        </p:txBody>
      </p:sp>
    </p:spTree>
    <p:extLst>
      <p:ext uri="{BB962C8B-B14F-4D97-AF65-F5344CB8AC3E}">
        <p14:creationId xmlns:p14="http://schemas.microsoft.com/office/powerpoint/2010/main" val="1380220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24</a:t>
            </a:fld>
            <a:endParaRPr lang="en-US"/>
          </a:p>
        </p:txBody>
      </p:sp>
    </p:spTree>
    <p:extLst>
      <p:ext uri="{BB962C8B-B14F-4D97-AF65-F5344CB8AC3E}">
        <p14:creationId xmlns:p14="http://schemas.microsoft.com/office/powerpoint/2010/main" val="23939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pPr marL="0" indent="0">
              <a:buFont typeface="Arial" panose="020B0604020202020204" pitchFamily="34" charset="0"/>
              <a:buNone/>
            </a:pPr>
            <a:r>
              <a:rPr lang="en-US" sz="1200" dirty="0" smtClean="0"/>
              <a:t>All Educators must complete the training and sign off at least 2-4 weeks prior to the start of testing.</a:t>
            </a:r>
          </a:p>
          <a:p>
            <a:endParaRPr lang="en-US" dirty="0"/>
          </a:p>
        </p:txBody>
      </p:sp>
      <p:sp>
        <p:nvSpPr>
          <p:cNvPr id="4" name="Slide Number Placeholder 3"/>
          <p:cNvSpPr>
            <a:spLocks noGrp="1"/>
          </p:cNvSpPr>
          <p:nvPr>
            <p:ph type="sldNum" sz="quarter" idx="10"/>
          </p:nvPr>
        </p:nvSpPr>
        <p:spPr/>
        <p:txBody>
          <a:bodyPr/>
          <a:lstStyle/>
          <a:p>
            <a:fld id="{7390B2E3-F1A7-C446-9744-443F505914C9}" type="slidenum">
              <a:rPr lang="en-US" smtClean="0"/>
              <a:t>3</a:t>
            </a:fld>
            <a:endParaRPr lang="en-US"/>
          </a:p>
        </p:txBody>
      </p:sp>
    </p:spTree>
    <p:extLst>
      <p:ext uri="{BB962C8B-B14F-4D97-AF65-F5344CB8AC3E}">
        <p14:creationId xmlns:p14="http://schemas.microsoft.com/office/powerpoint/2010/main" val="312268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25</a:t>
            </a:fld>
            <a:endParaRPr lang="en-US"/>
          </a:p>
        </p:txBody>
      </p:sp>
    </p:spTree>
    <p:extLst>
      <p:ext uri="{BB962C8B-B14F-4D97-AF65-F5344CB8AC3E}">
        <p14:creationId xmlns:p14="http://schemas.microsoft.com/office/powerpoint/2010/main" val="3256395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26</a:t>
            </a:fld>
            <a:endParaRPr lang="en-US"/>
          </a:p>
        </p:txBody>
      </p:sp>
    </p:spTree>
    <p:extLst>
      <p:ext uri="{BB962C8B-B14F-4D97-AF65-F5344CB8AC3E}">
        <p14:creationId xmlns:p14="http://schemas.microsoft.com/office/powerpoint/2010/main" val="287596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27</a:t>
            </a:fld>
            <a:endParaRPr lang="en-US"/>
          </a:p>
        </p:txBody>
      </p:sp>
    </p:spTree>
    <p:extLst>
      <p:ext uri="{BB962C8B-B14F-4D97-AF65-F5344CB8AC3E}">
        <p14:creationId xmlns:p14="http://schemas.microsoft.com/office/powerpoint/2010/main" val="643798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28</a:t>
            </a:fld>
            <a:endParaRPr lang="en-US"/>
          </a:p>
        </p:txBody>
      </p:sp>
    </p:spTree>
    <p:extLst>
      <p:ext uri="{BB962C8B-B14F-4D97-AF65-F5344CB8AC3E}">
        <p14:creationId xmlns:p14="http://schemas.microsoft.com/office/powerpoint/2010/main" val="371650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29</a:t>
            </a:fld>
            <a:endParaRPr lang="en-US"/>
          </a:p>
        </p:txBody>
      </p:sp>
    </p:spTree>
    <p:extLst>
      <p:ext uri="{BB962C8B-B14F-4D97-AF65-F5344CB8AC3E}">
        <p14:creationId xmlns:p14="http://schemas.microsoft.com/office/powerpoint/2010/main" val="4000047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B2E3-F1A7-C446-9744-443F505914C9}" type="slidenum">
              <a:rPr lang="en-US" smtClean="0"/>
              <a:t>32</a:t>
            </a:fld>
            <a:endParaRPr lang="en-US"/>
          </a:p>
        </p:txBody>
      </p:sp>
    </p:spTree>
    <p:extLst>
      <p:ext uri="{BB962C8B-B14F-4D97-AF65-F5344CB8AC3E}">
        <p14:creationId xmlns:p14="http://schemas.microsoft.com/office/powerpoint/2010/main" val="2495454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34</a:t>
            </a:fld>
            <a:endParaRPr lang="en-US"/>
          </a:p>
        </p:txBody>
      </p:sp>
    </p:spTree>
    <p:extLst>
      <p:ext uri="{BB962C8B-B14F-4D97-AF65-F5344CB8AC3E}">
        <p14:creationId xmlns:p14="http://schemas.microsoft.com/office/powerpoint/2010/main" val="267382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2821883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375496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staff with an agreement to abide by sheet for them to sign</a:t>
            </a:r>
            <a:r>
              <a:rPr lang="en-US" baseline="0" dirty="0" smtClean="0"/>
              <a:t> along with a sign off that they have received this training.  </a:t>
            </a:r>
            <a:r>
              <a:rPr lang="en-US" dirty="0" smtClean="0"/>
              <a:t>We will complete the sign off process at the end of our training.</a:t>
            </a:r>
          </a:p>
          <a:p>
            <a:endParaRPr lang="en-US" dirty="0"/>
          </a:p>
        </p:txBody>
      </p:sp>
      <p:sp>
        <p:nvSpPr>
          <p:cNvPr id="4" name="Slide Number Placeholder 3"/>
          <p:cNvSpPr>
            <a:spLocks noGrp="1"/>
          </p:cNvSpPr>
          <p:nvPr>
            <p:ph type="sldNum" sz="quarter" idx="10"/>
          </p:nvPr>
        </p:nvSpPr>
        <p:spPr/>
        <p:txBody>
          <a:bodyPr/>
          <a:lstStyle/>
          <a:p>
            <a:fld id="{7390B2E3-F1A7-C446-9744-443F505914C9}" type="slidenum">
              <a:rPr lang="en-US" smtClean="0"/>
              <a:t>4</a:t>
            </a:fld>
            <a:endParaRPr lang="en-US"/>
          </a:p>
        </p:txBody>
      </p:sp>
    </p:spTree>
    <p:extLst>
      <p:ext uri="{BB962C8B-B14F-4D97-AF65-F5344CB8AC3E}">
        <p14:creationId xmlns:p14="http://schemas.microsoft.com/office/powerpoint/2010/main" val="375707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download or provide</a:t>
            </a:r>
            <a:r>
              <a:rPr lang="en-US" baseline="0" dirty="0" smtClean="0"/>
              <a:t> the materials to district staff to assist with completion of the training.</a:t>
            </a:r>
            <a:endParaRPr lang="en-US" dirty="0"/>
          </a:p>
        </p:txBody>
      </p:sp>
      <p:sp>
        <p:nvSpPr>
          <p:cNvPr id="4" name="Slide Number Placeholder 3"/>
          <p:cNvSpPr>
            <a:spLocks noGrp="1"/>
          </p:cNvSpPr>
          <p:nvPr>
            <p:ph type="sldNum" sz="quarter" idx="10"/>
          </p:nvPr>
        </p:nvSpPr>
        <p:spPr/>
        <p:txBody>
          <a:bodyPr/>
          <a:lstStyle/>
          <a:p>
            <a:fld id="{C7F09A3C-51F8-4BF1-B1DB-11099D87CE1B}" type="slidenum">
              <a:rPr lang="en-US" smtClean="0"/>
              <a:t>5</a:t>
            </a:fld>
            <a:endParaRPr lang="en-US"/>
          </a:p>
        </p:txBody>
      </p:sp>
    </p:spTree>
    <p:extLst>
      <p:ext uri="{BB962C8B-B14F-4D97-AF65-F5344CB8AC3E}">
        <p14:creationId xmlns:p14="http://schemas.microsoft.com/office/powerpoint/2010/main" val="42471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download or provide</a:t>
            </a:r>
            <a:r>
              <a:rPr lang="en-US" baseline="0" dirty="0" smtClean="0"/>
              <a:t> the materials to district staff to assist with completion of the training.  </a:t>
            </a:r>
            <a:endParaRPr lang="en-US" dirty="0"/>
          </a:p>
        </p:txBody>
      </p:sp>
      <p:sp>
        <p:nvSpPr>
          <p:cNvPr id="4" name="Slide Number Placeholder 3"/>
          <p:cNvSpPr>
            <a:spLocks noGrp="1"/>
          </p:cNvSpPr>
          <p:nvPr>
            <p:ph type="sldNum" sz="quarter" idx="10"/>
          </p:nvPr>
        </p:nvSpPr>
        <p:spPr/>
        <p:txBody>
          <a:bodyPr/>
          <a:lstStyle/>
          <a:p>
            <a:fld id="{C7F09A3C-51F8-4BF1-B1DB-11099D87CE1B}" type="slidenum">
              <a:rPr lang="en-US" smtClean="0"/>
              <a:t>6</a:t>
            </a:fld>
            <a:endParaRPr lang="en-US"/>
          </a:p>
        </p:txBody>
      </p:sp>
    </p:spTree>
    <p:extLst>
      <p:ext uri="{BB962C8B-B14F-4D97-AF65-F5344CB8AC3E}">
        <p14:creationId xmlns:p14="http://schemas.microsoft.com/office/powerpoint/2010/main" val="251574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staff: Highlight text that is important to the role they serve when administering a state assessment.   Allow time for discussion of </a:t>
            </a:r>
            <a:r>
              <a:rPr lang="en-US" baseline="0" dirty="0" smtClean="0"/>
              <a:t> text in the document as you work through the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7390B2E3-F1A7-C446-9744-443F505914C9}" type="slidenum">
              <a:rPr lang="en-US" smtClean="0"/>
              <a:t>7</a:t>
            </a:fld>
            <a:endParaRPr lang="en-US"/>
          </a:p>
        </p:txBody>
      </p:sp>
    </p:spTree>
    <p:extLst>
      <p:ext uri="{BB962C8B-B14F-4D97-AF65-F5344CB8AC3E}">
        <p14:creationId xmlns:p14="http://schemas.microsoft.com/office/powerpoint/2010/main" val="336070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time</a:t>
            </a:r>
            <a:r>
              <a:rPr lang="en-US" baseline="0" dirty="0" smtClean="0"/>
              <a:t> to read and review the 2018-2019 Test Security and Ethics Fact Sheet and the 2018-2019 Appropriate Testing Practices Fact sheet now.  This training will refer back to these documents.</a:t>
            </a:r>
            <a:endParaRPr lang="en-US" dirty="0"/>
          </a:p>
        </p:txBody>
      </p:sp>
      <p:sp>
        <p:nvSpPr>
          <p:cNvPr id="4" name="Slide Number Placeholder 3"/>
          <p:cNvSpPr>
            <a:spLocks noGrp="1"/>
          </p:cNvSpPr>
          <p:nvPr>
            <p:ph type="sldNum" sz="quarter" idx="10"/>
          </p:nvPr>
        </p:nvSpPr>
        <p:spPr/>
        <p:txBody>
          <a:bodyPr/>
          <a:lstStyle/>
          <a:p>
            <a:fld id="{7390B2E3-F1A7-C446-9744-443F505914C9}" type="slidenum">
              <a:rPr lang="en-US" smtClean="0"/>
              <a:t>8</a:t>
            </a:fld>
            <a:endParaRPr lang="en-US"/>
          </a:p>
        </p:txBody>
      </p:sp>
    </p:spTree>
    <p:extLst>
      <p:ext uri="{BB962C8B-B14F-4D97-AF65-F5344CB8AC3E}">
        <p14:creationId xmlns:p14="http://schemas.microsoft.com/office/powerpoint/2010/main" val="30870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9</a:t>
            </a:fld>
            <a:endParaRPr lang="en-US"/>
          </a:p>
        </p:txBody>
      </p:sp>
    </p:spTree>
    <p:extLst>
      <p:ext uri="{BB962C8B-B14F-4D97-AF65-F5344CB8AC3E}">
        <p14:creationId xmlns:p14="http://schemas.microsoft.com/office/powerpoint/2010/main" val="135361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10</a:t>
            </a:fld>
            <a:endParaRPr lang="en-US"/>
          </a:p>
        </p:txBody>
      </p:sp>
    </p:spTree>
    <p:extLst>
      <p:ext uri="{BB962C8B-B14F-4D97-AF65-F5344CB8AC3E}">
        <p14:creationId xmlns:p14="http://schemas.microsoft.com/office/powerpoint/2010/main" val="3849860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1/13/2020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1/13/2020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1/13/2020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1/13/2020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1/13/2020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1/13/2020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1/13/2020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1/13/2020</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hatis.techtarget.com/definition/de-anonymization-deanonymiz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sd343.net/vnews/display.v/SEC/Faculty%20and%20Staff|Kansas%20Assessment%20Progr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usd343.net/vimages/shared/vnews/stories/58402abe56b0d/e%20Vertification%20of%20Required%20Training%20Form%2019-20.pdf" TargetMode="External"/><Relationship Id="rId2" Type="http://schemas.openxmlformats.org/officeDocument/2006/relationships/hyperlink" Target="http://www.usd343.net/vimages/shared/vnews/stories/58402abe56b0d/2020%20monitor%20visit.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usd343.net/vnews/display.v/SEC/Faculty%20and%20Staff|Kansas%20Assessment%20Progr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0012" y="914400"/>
            <a:ext cx="6488801" cy="1470025"/>
          </a:xfrm>
        </p:spPr>
        <p:txBody>
          <a:bodyPr>
            <a:noAutofit/>
          </a:bodyPr>
          <a:lstStyle/>
          <a:p>
            <a:pPr algn="ctr"/>
            <a:r>
              <a:rPr lang="en-US" dirty="0">
                <a:latin typeface="Raleway" charset="0"/>
                <a:ea typeface="Raleway" charset="0"/>
                <a:cs typeface="Raleway" charset="0"/>
              </a:rPr>
              <a:t>Test Security </a:t>
            </a:r>
            <a:r>
              <a:rPr lang="en-US" dirty="0" smtClean="0">
                <a:latin typeface="Raleway" charset="0"/>
                <a:ea typeface="Raleway" charset="0"/>
                <a:cs typeface="Raleway" charset="0"/>
              </a:rPr>
              <a:t/>
            </a:r>
            <a:br>
              <a:rPr lang="en-US" dirty="0" smtClean="0">
                <a:latin typeface="Raleway" charset="0"/>
                <a:ea typeface="Raleway" charset="0"/>
                <a:cs typeface="Raleway" charset="0"/>
              </a:rPr>
            </a:br>
            <a:r>
              <a:rPr lang="en-US" dirty="0" smtClean="0">
                <a:latin typeface="Raleway" charset="0"/>
                <a:ea typeface="Raleway" charset="0"/>
                <a:cs typeface="Raleway" charset="0"/>
              </a:rPr>
              <a:t>and </a:t>
            </a:r>
            <a:r>
              <a:rPr lang="en-US" dirty="0">
                <a:latin typeface="Raleway" charset="0"/>
                <a:ea typeface="Raleway" charset="0"/>
                <a:cs typeface="Raleway" charset="0"/>
              </a:rPr>
              <a:t>Ethics</a:t>
            </a:r>
          </a:p>
        </p:txBody>
      </p:sp>
      <p:sp>
        <p:nvSpPr>
          <p:cNvPr id="3" name="Subtitle 2"/>
          <p:cNvSpPr>
            <a:spLocks noGrp="1"/>
          </p:cNvSpPr>
          <p:nvPr>
            <p:ph type="subTitle" idx="1"/>
          </p:nvPr>
        </p:nvSpPr>
        <p:spPr>
          <a:xfrm>
            <a:off x="6246812" y="3810000"/>
            <a:ext cx="4244420" cy="1752600"/>
          </a:xfrm>
        </p:spPr>
        <p:txBody>
          <a:bodyPr>
            <a:normAutofit/>
          </a:bodyPr>
          <a:lstStyle/>
          <a:p>
            <a:pPr algn="ctr"/>
            <a:r>
              <a:rPr lang="en-US" dirty="0" smtClean="0"/>
              <a:t>Kansas Assessment Program</a:t>
            </a:r>
          </a:p>
          <a:p>
            <a:pPr algn="ctr"/>
            <a:r>
              <a:rPr lang="en-US" dirty="0" smtClean="0"/>
              <a:t>Training Course</a:t>
            </a:r>
          </a:p>
          <a:p>
            <a:pPr algn="ctr"/>
            <a:r>
              <a:rPr lang="en-US" dirty="0" smtClean="0"/>
              <a:t>For Educators</a:t>
            </a:r>
          </a:p>
          <a:p>
            <a:pPr algn="ctr"/>
            <a:endParaRPr lang="en-US" dirty="0"/>
          </a:p>
        </p:txBody>
      </p:sp>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612" y="6019800"/>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8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57200"/>
            <a:ext cx="10157354" cy="1016000"/>
          </a:xfrm>
        </p:spPr>
        <p:txBody>
          <a:bodyPr>
            <a:normAutofit/>
          </a:bodyPr>
          <a:lstStyle/>
          <a:p>
            <a:pPr algn="ctr"/>
            <a:r>
              <a:rPr lang="en-US" sz="4800" b="1" dirty="0" smtClean="0"/>
              <a:t>Assessed Areas</a:t>
            </a:r>
            <a:endParaRPr lang="en-US" sz="3001" b="1" dirty="0"/>
          </a:p>
        </p:txBody>
      </p:sp>
      <p:sp>
        <p:nvSpPr>
          <p:cNvPr id="3" name="Content Placeholder 2"/>
          <p:cNvSpPr>
            <a:spLocks noGrp="1"/>
          </p:cNvSpPr>
          <p:nvPr>
            <p:ph idx="1"/>
          </p:nvPr>
        </p:nvSpPr>
        <p:spPr>
          <a:xfrm>
            <a:off x="1090321" y="1828800"/>
            <a:ext cx="9211726" cy="3395356"/>
          </a:xfrm>
        </p:spPr>
        <p:txBody>
          <a:bodyPr>
            <a:normAutofit fontScale="92500" lnSpcReduction="10000"/>
          </a:bodyPr>
          <a:lstStyle/>
          <a:p>
            <a:r>
              <a:rPr lang="en-US" dirty="0" smtClean="0"/>
              <a:t>All Kansas assessment programs must abide by test security and ethical testing practices. These programs include:</a:t>
            </a:r>
          </a:p>
          <a:p>
            <a:pPr lvl="1"/>
            <a:r>
              <a:rPr lang="en-US" dirty="0" smtClean="0"/>
              <a:t>Kansas assessment summative tests in ELA, math and science</a:t>
            </a:r>
          </a:p>
          <a:p>
            <a:pPr lvl="1"/>
            <a:r>
              <a:rPr lang="en-US" dirty="0" smtClean="0"/>
              <a:t>Kansas assessment predictive interim assessments in ELA and math</a:t>
            </a:r>
          </a:p>
          <a:p>
            <a:pPr lvl="1"/>
            <a:r>
              <a:rPr lang="en-US" dirty="0" smtClean="0"/>
              <a:t>Kansas English Language Proficiency Assessment (KELPA) </a:t>
            </a:r>
          </a:p>
          <a:p>
            <a:pPr lvl="1"/>
            <a:r>
              <a:rPr lang="en-US" dirty="0" err="1" smtClean="0"/>
              <a:t>cPass</a:t>
            </a:r>
            <a:endParaRPr lang="en-US" dirty="0" smtClean="0"/>
          </a:p>
          <a:p>
            <a:pPr lvl="1"/>
            <a:r>
              <a:rPr lang="en-US" dirty="0" smtClean="0"/>
              <a:t>DLM  </a:t>
            </a:r>
          </a:p>
          <a:p>
            <a:pPr lvl="2"/>
            <a:r>
              <a:rPr lang="en-US" dirty="0" smtClean="0"/>
              <a:t>note: additional training modules provided for staff administering DLM assessments</a:t>
            </a: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012" y="6019800"/>
            <a:ext cx="857473" cy="41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2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74639"/>
            <a:ext cx="10210800" cy="990598"/>
          </a:xfrm>
        </p:spPr>
        <p:txBody>
          <a:bodyPr>
            <a:normAutofit/>
          </a:bodyPr>
          <a:lstStyle/>
          <a:p>
            <a:r>
              <a:rPr lang="en-US" sz="4000" b="1" dirty="0"/>
              <a:t>District Test </a:t>
            </a:r>
            <a:r>
              <a:rPr lang="en-US" sz="4000" b="1" dirty="0" smtClean="0"/>
              <a:t>Coordinators Responsibilities</a:t>
            </a:r>
            <a:endParaRPr lang="en-US" sz="4000" b="1" dirty="0"/>
          </a:p>
        </p:txBody>
      </p:sp>
      <p:sp>
        <p:nvSpPr>
          <p:cNvPr id="3" name="Content Placeholder 2"/>
          <p:cNvSpPr>
            <a:spLocks noGrp="1"/>
          </p:cNvSpPr>
          <p:nvPr>
            <p:ph idx="1"/>
          </p:nvPr>
        </p:nvSpPr>
        <p:spPr>
          <a:xfrm>
            <a:off x="760412" y="1524000"/>
            <a:ext cx="10287000" cy="4187858"/>
          </a:xfrm>
        </p:spPr>
        <p:txBody>
          <a:bodyPr>
            <a:normAutofit/>
          </a:bodyPr>
          <a:lstStyle/>
          <a:p>
            <a:pPr marL="0" indent="0">
              <a:buNone/>
            </a:pPr>
            <a:r>
              <a:rPr lang="en-US" dirty="0" smtClean="0"/>
              <a:t>This is Josh W</a:t>
            </a:r>
          </a:p>
          <a:p>
            <a:pPr marL="457200" indent="-457200"/>
            <a:r>
              <a:rPr lang="en-US" dirty="0" smtClean="0"/>
              <a:t>Oversee </a:t>
            </a:r>
            <a:r>
              <a:rPr lang="en-US" dirty="0"/>
              <a:t>test security for the entire district. </a:t>
            </a:r>
          </a:p>
          <a:p>
            <a:pPr marL="457200" indent="-457200"/>
            <a:r>
              <a:rPr lang="en-US" dirty="0" smtClean="0"/>
              <a:t>Establish </a:t>
            </a:r>
            <a:r>
              <a:rPr lang="en-US" dirty="0"/>
              <a:t>and implement test security and ethics procedures for the district. </a:t>
            </a:r>
          </a:p>
          <a:p>
            <a:pPr marL="457200" indent="-457200"/>
            <a:r>
              <a:rPr lang="en-US" dirty="0" smtClean="0"/>
              <a:t>Provide training for district and building-level </a:t>
            </a:r>
            <a:r>
              <a:rPr lang="en-US" dirty="0"/>
              <a:t>personnel before testing begins, which includes training regarding test security procedures, ethics of testing, and reporting/documentation of accommodations. </a:t>
            </a:r>
            <a:r>
              <a:rPr lang="en-US" dirty="0" smtClean="0"/>
              <a:t> </a:t>
            </a:r>
            <a:r>
              <a:rPr lang="en-US" dirty="0" err="1" smtClean="0"/>
              <a:t>Powerpoint</a:t>
            </a:r>
            <a:r>
              <a:rPr lang="en-US" dirty="0" smtClean="0"/>
              <a:t> provided by KSDE!</a:t>
            </a:r>
          </a:p>
          <a:p>
            <a:endParaRPr lang="en-US" dirty="0"/>
          </a:p>
          <a:p>
            <a:pPr marL="457200" indent="-457200"/>
            <a:endParaRPr lang="en-US" dirty="0"/>
          </a:p>
        </p:txBody>
      </p:sp>
      <p:sp>
        <p:nvSpPr>
          <p:cNvPr id="4" name="TextBox 3"/>
          <p:cNvSpPr txBox="1"/>
          <p:nvPr/>
        </p:nvSpPr>
        <p:spPr>
          <a:xfrm>
            <a:off x="2360612" y="5970621"/>
            <a:ext cx="6602800" cy="400110"/>
          </a:xfrm>
          <a:prstGeom prst="rect">
            <a:avLst/>
          </a:prstGeom>
          <a:solidFill>
            <a:srgbClr val="92D050"/>
          </a:solidFill>
          <a:ln w="38100">
            <a:solidFill>
              <a:schemeClr val="tx1"/>
            </a:solidFill>
          </a:ln>
        </p:spPr>
        <p:txBody>
          <a:bodyPr wrap="square" rtlCol="0">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KSDE Test Security Guidelines document.</a:t>
            </a:r>
          </a:p>
        </p:txBody>
      </p:sp>
    </p:spTree>
    <p:extLst>
      <p:ext uri="{BB962C8B-B14F-4D97-AF65-F5344CB8AC3E}">
        <p14:creationId xmlns:p14="http://schemas.microsoft.com/office/powerpoint/2010/main" val="335732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a:t>DTC Responsibilities:</a:t>
            </a:r>
          </a:p>
        </p:txBody>
      </p:sp>
      <p:sp>
        <p:nvSpPr>
          <p:cNvPr id="3" name="Content Placeholder 2"/>
          <p:cNvSpPr>
            <a:spLocks noGrp="1"/>
          </p:cNvSpPr>
          <p:nvPr>
            <p:ph idx="1"/>
          </p:nvPr>
        </p:nvSpPr>
        <p:spPr/>
        <p:txBody>
          <a:bodyPr>
            <a:normAutofit fontScale="92500" lnSpcReduction="10000"/>
          </a:bodyPr>
          <a:lstStyle/>
          <a:p>
            <a:pPr marL="342900" indent="-342900"/>
            <a:r>
              <a:rPr lang="en-US" dirty="0" smtClean="0"/>
              <a:t>As the DTC, Josh must maintain a training log that verifies who was trained and when the training </a:t>
            </a:r>
            <a:r>
              <a:rPr lang="en-US" dirty="0"/>
              <a:t>was </a:t>
            </a:r>
            <a:r>
              <a:rPr lang="en-US" dirty="0" smtClean="0"/>
              <a:t>completed. Once you turn your verification form into your BTC, your BTC will share a completion list with the DTC (Josh). </a:t>
            </a:r>
          </a:p>
          <a:p>
            <a:pPr marL="342900" indent="-342900"/>
            <a:endParaRPr lang="en-US" dirty="0"/>
          </a:p>
          <a:p>
            <a:pPr marL="342900" indent="-342900"/>
            <a:r>
              <a:rPr lang="en-US" dirty="0" smtClean="0"/>
              <a:t>The training log is required for a monitor visit by KSDE and for validation that staff have received training in your district.</a:t>
            </a:r>
          </a:p>
          <a:p>
            <a:pPr marL="342900" indent="-342900"/>
            <a:endParaRPr lang="en-US" dirty="0"/>
          </a:p>
          <a:p>
            <a:pPr marL="342900" indent="-342900"/>
            <a:r>
              <a:rPr lang="en-US" dirty="0" smtClean="0"/>
              <a:t>At the end of this training, everyone will need to sign the appropriate forms to document training and agreement to abide by ethical practices and procedures.</a:t>
            </a:r>
          </a:p>
          <a:p>
            <a:pPr marL="342900" indent="-342900"/>
            <a:endParaRPr lang="en-US" dirty="0" smtClean="0"/>
          </a:p>
          <a:p>
            <a:pPr marL="342900" indent="-342900"/>
            <a:endParaRPr lang="en-US" dirty="0"/>
          </a:p>
          <a:p>
            <a:pPr marL="342900" indent="-342900"/>
            <a:endParaRPr lang="en-US" dirty="0"/>
          </a:p>
          <a:p>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69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smtClean="0"/>
              <a:t>Kite Educator Portal </a:t>
            </a:r>
            <a:endParaRPr lang="en-US" b="1" dirty="0"/>
          </a:p>
        </p:txBody>
      </p:sp>
      <p:sp>
        <p:nvSpPr>
          <p:cNvPr id="3" name="Content Placeholder 2"/>
          <p:cNvSpPr>
            <a:spLocks noGrp="1"/>
          </p:cNvSpPr>
          <p:nvPr>
            <p:ph idx="1"/>
          </p:nvPr>
        </p:nvSpPr>
        <p:spPr>
          <a:xfrm>
            <a:off x="1860740" y="1600202"/>
            <a:ext cx="8421624" cy="4800598"/>
          </a:xfrm>
        </p:spPr>
        <p:txBody>
          <a:bodyPr>
            <a:normAutofit lnSpcReduction="10000"/>
          </a:bodyPr>
          <a:lstStyle/>
          <a:p>
            <a:pPr marL="342900" indent="-342900"/>
            <a:r>
              <a:rPr lang="en-US" dirty="0" smtClean="0"/>
              <a:t>BTCs will work with teachers/building principals to establish an assessment schedule for each individual building. </a:t>
            </a:r>
          </a:p>
          <a:p>
            <a:pPr marL="342900" indent="-342900"/>
            <a:r>
              <a:rPr lang="en-US" dirty="0" smtClean="0"/>
              <a:t>BTCs have access to the </a:t>
            </a:r>
            <a:r>
              <a:rPr lang="en-US" dirty="0" err="1" smtClean="0"/>
              <a:t>EDPortal</a:t>
            </a:r>
            <a:r>
              <a:rPr lang="en-US" dirty="0" smtClean="0"/>
              <a:t> and will provide troubleshooting if necessary. </a:t>
            </a:r>
          </a:p>
          <a:p>
            <a:pPr marL="342900" indent="-342900"/>
            <a:r>
              <a:rPr lang="en-US" dirty="0" smtClean="0"/>
              <a:t>ONLY BTCs or DTC should contact KSDE or KITE about issues or concerns that arise. </a:t>
            </a:r>
            <a:endParaRPr lang="en-US" dirty="0"/>
          </a:p>
          <a:p>
            <a:pPr marL="0" indent="0">
              <a:buNone/>
            </a:pPr>
            <a:r>
              <a:rPr lang="en-US" dirty="0" smtClean="0"/>
              <a:t>	PLHS BLT – Tracey Paramore</a:t>
            </a:r>
          </a:p>
          <a:p>
            <a:pPr marL="0" indent="0">
              <a:buNone/>
            </a:pPr>
            <a:r>
              <a:rPr lang="en-US" dirty="0" smtClean="0"/>
              <a:t> 	PLMS BLT – Beth </a:t>
            </a:r>
            <a:r>
              <a:rPr lang="en-US" dirty="0" err="1" smtClean="0"/>
              <a:t>Hupe</a:t>
            </a:r>
            <a:endParaRPr lang="en-US" dirty="0" smtClean="0"/>
          </a:p>
          <a:p>
            <a:pPr marL="0" indent="0">
              <a:buNone/>
            </a:pPr>
            <a:r>
              <a:rPr lang="en-US" dirty="0" smtClean="0"/>
              <a:t> 	PLES BLT – Mark Lamb</a:t>
            </a:r>
            <a:endParaRPr lang="en-US" dirty="0"/>
          </a:p>
          <a:p>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6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smtClean="0"/>
              <a:t>Kite Educator Portal </a:t>
            </a:r>
            <a:endParaRPr lang="en-US" b="1" dirty="0"/>
          </a:p>
        </p:txBody>
      </p:sp>
      <p:sp>
        <p:nvSpPr>
          <p:cNvPr id="3" name="Content Placeholder 2"/>
          <p:cNvSpPr>
            <a:spLocks noGrp="1"/>
          </p:cNvSpPr>
          <p:nvPr>
            <p:ph idx="1"/>
          </p:nvPr>
        </p:nvSpPr>
        <p:spPr>
          <a:xfrm>
            <a:off x="1860740" y="1600202"/>
            <a:ext cx="9110472" cy="4724398"/>
          </a:xfrm>
        </p:spPr>
        <p:txBody>
          <a:bodyPr>
            <a:normAutofit fontScale="92500" lnSpcReduction="20000"/>
          </a:bodyPr>
          <a:lstStyle/>
          <a:p>
            <a:pPr marL="342900" indent="-342900"/>
            <a:r>
              <a:rPr lang="en-US" dirty="0" smtClean="0"/>
              <a:t>Each student will have a username and password. Teachers/proctors must emphasis to students that usernames/passwords should never be shared. </a:t>
            </a:r>
            <a:endParaRPr lang="en-US" dirty="0"/>
          </a:p>
          <a:p>
            <a:pPr marL="342900" indent="-342900"/>
            <a:r>
              <a:rPr lang="en-US" dirty="0" smtClean="0"/>
              <a:t>When you log into Educator </a:t>
            </a:r>
            <a:r>
              <a:rPr lang="en-US" dirty="0"/>
              <a:t>Portal </a:t>
            </a:r>
            <a:r>
              <a:rPr lang="en-US" dirty="0" smtClean="0"/>
              <a:t>you will sign a Security Agreement.</a:t>
            </a:r>
          </a:p>
          <a:p>
            <a:pPr marL="0" indent="0">
              <a:buNone/>
            </a:pPr>
            <a:endParaRPr lang="en-US" dirty="0" smtClean="0"/>
          </a:p>
          <a:p>
            <a:pPr marL="0" indent="0">
              <a:buNone/>
            </a:pPr>
            <a:r>
              <a:rPr lang="en-US" b="1" dirty="0" smtClean="0">
                <a:solidFill>
                  <a:srgbClr val="FF0000"/>
                </a:solidFill>
              </a:rPr>
              <a:t>Daily Access Codes:</a:t>
            </a:r>
          </a:p>
          <a:p>
            <a:r>
              <a:rPr lang="en-US" dirty="0"/>
              <a:t>During testing, students must use a daily access code to enter the Kite </a:t>
            </a:r>
            <a:r>
              <a:rPr lang="en-US" b="1" dirty="0"/>
              <a:t>Student</a:t>
            </a:r>
            <a:r>
              <a:rPr lang="en-US" dirty="0"/>
              <a:t> Portal.  This code is provided in the Educator Portal and is not directly available to teachers and test proctors.  </a:t>
            </a:r>
          </a:p>
          <a:p>
            <a:r>
              <a:rPr lang="en-US" dirty="0"/>
              <a:t>Your (BTC) Building Test Coordinator will provide the DAC (daily access code) via email on the morning of testing  </a:t>
            </a:r>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61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76200"/>
            <a:ext cx="8229600" cy="787400"/>
          </a:xfrm>
        </p:spPr>
        <p:txBody>
          <a:bodyPr/>
          <a:lstStyle/>
          <a:p>
            <a:r>
              <a:rPr lang="en-US" b="1" dirty="0" smtClean="0"/>
              <a:t>Personal Needs Profile (PNP)</a:t>
            </a:r>
            <a:endParaRPr lang="en-US" b="1" dirty="0"/>
          </a:p>
        </p:txBody>
      </p:sp>
      <p:sp>
        <p:nvSpPr>
          <p:cNvPr id="3" name="Content Placeholder 2"/>
          <p:cNvSpPr>
            <a:spLocks noGrp="1"/>
          </p:cNvSpPr>
          <p:nvPr>
            <p:ph idx="1"/>
          </p:nvPr>
        </p:nvSpPr>
        <p:spPr>
          <a:xfrm>
            <a:off x="1065212" y="1066800"/>
            <a:ext cx="9982200" cy="5486400"/>
          </a:xfrm>
        </p:spPr>
        <p:txBody>
          <a:bodyPr>
            <a:normAutofit fontScale="92500" lnSpcReduction="10000"/>
          </a:bodyPr>
          <a:lstStyle/>
          <a:p>
            <a:r>
              <a:rPr lang="en-US" dirty="0" smtClean="0"/>
              <a:t>Students may have accommodations during testing.  These accommodations must be done routinely and are typically part of an IEP or 504 student plan.   Accommodations must be entered into the Kite </a:t>
            </a:r>
            <a:r>
              <a:rPr lang="en-US" b="1" dirty="0" smtClean="0"/>
              <a:t>Educator</a:t>
            </a:r>
            <a:r>
              <a:rPr lang="en-US" dirty="0" smtClean="0"/>
              <a:t> Portal. </a:t>
            </a:r>
          </a:p>
          <a:p>
            <a:r>
              <a:rPr lang="en-US" dirty="0" smtClean="0">
                <a:solidFill>
                  <a:srgbClr val="FF0000"/>
                </a:solidFill>
              </a:rPr>
              <a:t>BTCs (Building Test Coordinators) will work with staff to determine appropriate PNPs. Remember – accommodations must be happening regularly during instruction. We cannot provide an accommodation for the assessment that is not occurring on a regularly basis.</a:t>
            </a:r>
            <a:endParaRPr lang="en-US" dirty="0">
              <a:solidFill>
                <a:srgbClr val="FF0000"/>
              </a:solidFill>
            </a:endParaRPr>
          </a:p>
          <a:p>
            <a:pPr marL="342900" indent="-342900"/>
            <a:r>
              <a:rPr lang="en-US" dirty="0"/>
              <a:t>Your BTC will ensure that </a:t>
            </a:r>
            <a:r>
              <a:rPr lang="en-US" dirty="0" smtClean="0"/>
              <a:t>student </a:t>
            </a:r>
            <a:r>
              <a:rPr lang="en-US" dirty="0"/>
              <a:t>accommodation information </a:t>
            </a:r>
            <a:r>
              <a:rPr lang="en-US" dirty="0" smtClean="0"/>
              <a:t>is entered into </a:t>
            </a:r>
            <a:r>
              <a:rPr lang="en-US" dirty="0"/>
              <a:t>the Personal Needs Profile (PNP) in Educator Portal</a:t>
            </a:r>
            <a:r>
              <a:rPr lang="en-US" dirty="0" smtClean="0"/>
              <a:t>.</a:t>
            </a:r>
            <a:endParaRPr lang="en-US" dirty="0"/>
          </a:p>
          <a:p>
            <a:pPr marL="342900" indent="-342900"/>
            <a:r>
              <a:rPr lang="en-US" dirty="0"/>
              <a:t>Keep records of documentation for text-to-speech accommodations and any other accommodation that requires a deviation from the general assessment; documentation must be kept at the district and the building level.</a:t>
            </a:r>
          </a:p>
          <a:p>
            <a:endParaRPr lang="en-US" dirty="0"/>
          </a:p>
          <a:p>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r>
              <a:rPr lang="en-US" sz="3200" b="1" dirty="0" smtClean="0"/>
              <a:t>Kansas Accommodations by Program 2019-2020</a:t>
            </a:r>
            <a:endParaRPr lang="en-US" sz="3200" b="1" dirty="0"/>
          </a:p>
        </p:txBody>
      </p:sp>
      <p:sp>
        <p:nvSpPr>
          <p:cNvPr id="3" name="Content Placeholder 2"/>
          <p:cNvSpPr>
            <a:spLocks noGrp="1"/>
          </p:cNvSpPr>
          <p:nvPr>
            <p:ph idx="1"/>
          </p:nvPr>
        </p:nvSpPr>
        <p:spPr>
          <a:xfrm>
            <a:off x="760412" y="1600202"/>
            <a:ext cx="5160264" cy="4952998"/>
          </a:xfrm>
        </p:spPr>
        <p:txBody>
          <a:bodyPr>
            <a:normAutofit/>
          </a:bodyPr>
          <a:lstStyle/>
          <a:p>
            <a:pPr marL="342900" indent="-342900"/>
            <a:r>
              <a:rPr lang="en-US" dirty="0" smtClean="0"/>
              <a:t>An additional resource found on </a:t>
            </a:r>
            <a:r>
              <a:rPr lang="en-US" dirty="0" smtClean="0">
                <a:hlinkClick r:id="rId3"/>
              </a:rPr>
              <a:t>www.ksassessments.org</a:t>
            </a:r>
            <a:r>
              <a:rPr lang="en-US" dirty="0" smtClean="0"/>
              <a:t> and on the KSDE assessment page</a:t>
            </a:r>
          </a:p>
          <a:p>
            <a:pPr marL="0" indent="0">
              <a:buNone/>
            </a:pPr>
            <a:endParaRPr lang="en-US" dirty="0" smtClean="0"/>
          </a:p>
          <a:p>
            <a:pPr marL="342900" indent="-342900"/>
            <a:r>
              <a:rPr lang="en-US" dirty="0" smtClean="0"/>
              <a:t>Indicates the tools available for students in Kite </a:t>
            </a:r>
          </a:p>
          <a:p>
            <a:pPr marL="342900" indent="-342900"/>
            <a:endParaRPr lang="en-US" dirty="0"/>
          </a:p>
          <a:p>
            <a:pPr marL="342900" indent="-342900"/>
            <a:r>
              <a:rPr lang="en-US" dirty="0" smtClean="0"/>
              <a:t>Let’s take a look at these tools so we are familiar with these options for students.</a:t>
            </a:r>
            <a:endParaRPr lang="en-US" dirty="0"/>
          </a:p>
        </p:txBody>
      </p:sp>
      <p:pic>
        <p:nvPicPr>
          <p:cNvPr id="4" name="Picture 3"/>
          <p:cNvPicPr>
            <a:picLocks noChangeAspect="1"/>
          </p:cNvPicPr>
          <p:nvPr/>
        </p:nvPicPr>
        <p:blipFill>
          <a:blip r:embed="rId4"/>
          <a:stretch>
            <a:fillRect/>
          </a:stretch>
        </p:blipFill>
        <p:spPr>
          <a:xfrm>
            <a:off x="6454403" y="1600201"/>
            <a:ext cx="3714994" cy="3732656"/>
          </a:xfrm>
          <a:prstGeom prst="rect">
            <a:avLst/>
          </a:prstGeom>
          <a:ln w="38100">
            <a:solidFill>
              <a:schemeClr val="tx1"/>
            </a:solidFill>
          </a:ln>
        </p:spPr>
      </p:pic>
      <p:pic>
        <p:nvPicPr>
          <p:cNvPr id="5" name="Picture 4"/>
          <p:cNvPicPr>
            <a:picLocks noChangeAspect="1"/>
          </p:cNvPicPr>
          <p:nvPr/>
        </p:nvPicPr>
        <p:blipFill>
          <a:blip r:embed="rId5"/>
          <a:stretch>
            <a:fillRect/>
          </a:stretch>
        </p:blipFill>
        <p:spPr>
          <a:xfrm>
            <a:off x="5920677" y="2459736"/>
            <a:ext cx="3143101" cy="3718179"/>
          </a:xfrm>
          <a:prstGeom prst="rect">
            <a:avLst/>
          </a:prstGeom>
          <a:ln w="28575">
            <a:solidFill>
              <a:srgbClr val="051C35"/>
            </a:solidFill>
          </a:ln>
        </p:spPr>
      </p:pic>
      <p:pic>
        <p:nvPicPr>
          <p:cNvPr id="6" name="Picture 2"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16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85800"/>
          </a:xfrm>
        </p:spPr>
        <p:txBody>
          <a:bodyPr>
            <a:normAutofit fontScale="90000"/>
          </a:bodyPr>
          <a:lstStyle/>
          <a:p>
            <a:pPr algn="ctr"/>
            <a:r>
              <a:rPr lang="en-US" b="1" dirty="0" smtClean="0"/>
              <a:t>PII, Reporting </a:t>
            </a:r>
            <a:endParaRPr lang="en-US" b="1" dirty="0"/>
          </a:p>
        </p:txBody>
      </p:sp>
      <p:sp>
        <p:nvSpPr>
          <p:cNvPr id="3" name="Content Placeholder 2"/>
          <p:cNvSpPr>
            <a:spLocks noGrp="1"/>
          </p:cNvSpPr>
          <p:nvPr>
            <p:ph idx="1"/>
          </p:nvPr>
        </p:nvSpPr>
        <p:spPr>
          <a:xfrm>
            <a:off x="760412" y="838200"/>
            <a:ext cx="10820400" cy="5486400"/>
          </a:xfrm>
        </p:spPr>
        <p:txBody>
          <a:bodyPr>
            <a:normAutofit fontScale="92500" lnSpcReduction="10000"/>
          </a:bodyPr>
          <a:lstStyle/>
          <a:p>
            <a:pPr marL="342900" indent="-342900"/>
            <a:r>
              <a:rPr lang="en-US" b="1" dirty="0" smtClean="0"/>
              <a:t>Personally </a:t>
            </a:r>
            <a:r>
              <a:rPr lang="en-US" b="1" dirty="0"/>
              <a:t>Identifiable Information (PII</a:t>
            </a:r>
            <a:r>
              <a:rPr lang="en-US" b="1" dirty="0" smtClean="0"/>
              <a:t>)</a:t>
            </a:r>
          </a:p>
          <a:p>
            <a:pPr marL="769545" lvl="1" indent="-342900"/>
            <a:r>
              <a:rPr lang="en-US" sz="2001" dirty="0" smtClean="0"/>
              <a:t>Personally </a:t>
            </a:r>
            <a:r>
              <a:rPr lang="en-US" sz="2001" dirty="0"/>
              <a:t>identifiable information (PII) is any data that could potentially identify a specific individual. Any information that can be used to distinguish one person from another and can be used for </a:t>
            </a:r>
            <a:r>
              <a:rPr lang="en-US" sz="2001" u="sng" dirty="0">
                <a:hlinkClick r:id="rId3"/>
              </a:rPr>
              <a:t>de-anonymizing</a:t>
            </a:r>
            <a:r>
              <a:rPr lang="en-US" sz="2001" dirty="0"/>
              <a:t> anonymous data can be considered PII. </a:t>
            </a:r>
            <a:endParaRPr lang="en-US" dirty="0" smtClean="0"/>
          </a:p>
          <a:p>
            <a:pPr marL="342900" indent="-342900"/>
            <a:r>
              <a:rPr lang="en-US" b="1" dirty="0" smtClean="0"/>
              <a:t>How USD 343 will report </a:t>
            </a:r>
            <a:r>
              <a:rPr lang="en-US" b="1" dirty="0"/>
              <a:t>Testing Issues </a:t>
            </a:r>
            <a:r>
              <a:rPr lang="en-US" b="1" dirty="0" smtClean="0"/>
              <a:t>to Kite Service Desk</a:t>
            </a:r>
          </a:p>
          <a:p>
            <a:pPr marL="883845" lvl="1" indent="-457200"/>
            <a:r>
              <a:rPr lang="en-US" b="1" dirty="0">
                <a:solidFill>
                  <a:srgbClr val="FF0000"/>
                </a:solidFill>
              </a:rPr>
              <a:t>Only BTCs or the DTC will communicate issues to the state</a:t>
            </a:r>
            <a:r>
              <a:rPr lang="en-US" dirty="0"/>
              <a:t>. BTC should send the student ID number, the test the students are taking (ELA, math, science, predictive interim, mini-test) and the error or concern you are reporting regarding the test taker</a:t>
            </a:r>
            <a:r>
              <a:rPr lang="en-US" dirty="0" smtClean="0"/>
              <a:t>. </a:t>
            </a:r>
            <a:r>
              <a:rPr lang="en-US" dirty="0"/>
              <a:t>Any concerns or issues should be reported to your BTC immediately!</a:t>
            </a:r>
          </a:p>
          <a:p>
            <a:pPr marL="883845" lvl="1" indent="-457200"/>
            <a:r>
              <a:rPr lang="en-US" dirty="0" smtClean="0">
                <a:solidFill>
                  <a:srgbClr val="0D0D0D"/>
                </a:solidFill>
                <a:latin typeface="Verdana" panose="020B0604030504040204" pitchFamily="34" charset="0"/>
                <a:ea typeface="Verdana" panose="020B0604030504040204" pitchFamily="34" charset="0"/>
                <a:cs typeface="Verdana" panose="020B0604030504040204" pitchFamily="34" charset="0"/>
              </a:rPr>
              <a:t>Personally </a:t>
            </a:r>
            <a:r>
              <a:rPr lang="en-US" dirty="0">
                <a:solidFill>
                  <a:srgbClr val="0D0D0D"/>
                </a:solidFill>
                <a:latin typeface="Verdana" panose="020B0604030504040204" pitchFamily="34" charset="0"/>
                <a:ea typeface="Verdana" panose="020B0604030504040204" pitchFamily="34" charset="0"/>
                <a:cs typeface="Verdana" panose="020B0604030504040204" pitchFamily="34" charset="0"/>
              </a:rPr>
              <a:t>identifiable information (PII) must </a:t>
            </a:r>
            <a:r>
              <a:rPr lang="en-US" b="1" u="sng" dirty="0">
                <a:solidFill>
                  <a:srgbClr val="FF0000"/>
                </a:solidFill>
                <a:latin typeface="Verdana" panose="020B0604030504040204" pitchFamily="34" charset="0"/>
                <a:ea typeface="Verdana" panose="020B0604030504040204" pitchFamily="34" charset="0"/>
                <a:cs typeface="Verdana" panose="020B0604030504040204" pitchFamily="34" charset="0"/>
              </a:rPr>
              <a:t>not</a:t>
            </a:r>
            <a:r>
              <a:rPr lang="en-US" dirty="0">
                <a:solidFill>
                  <a:srgbClr val="0D0D0D"/>
                </a:solidFill>
                <a:latin typeface="Verdana" panose="020B0604030504040204" pitchFamily="34" charset="0"/>
                <a:ea typeface="Verdana" panose="020B0604030504040204" pitchFamily="34" charset="0"/>
                <a:cs typeface="Verdana" panose="020B0604030504040204" pitchFamily="34" charset="0"/>
              </a:rPr>
              <a:t> be conveyed when testing issues are reported. </a:t>
            </a:r>
          </a:p>
          <a:p>
            <a:pPr marL="883845" lvl="1" indent="-457200"/>
            <a:r>
              <a:rPr lang="en-US" dirty="0">
                <a:solidFill>
                  <a:srgbClr val="0D0D0D"/>
                </a:solidFill>
                <a:latin typeface="Verdana" panose="020B0604030504040204" pitchFamily="34" charset="0"/>
                <a:ea typeface="Verdana" panose="020B0604030504040204" pitchFamily="34" charset="0"/>
                <a:cs typeface="Verdana" panose="020B0604030504040204" pitchFamily="34" charset="0"/>
              </a:rPr>
              <a:t>The documentation for Kansas regarding allowable identifiers in an email specify that </a:t>
            </a:r>
            <a:r>
              <a:rPr lang="en-US" b="1" dirty="0">
                <a:solidFill>
                  <a:srgbClr val="002BB4"/>
                </a:solidFill>
                <a:latin typeface="Verdana" panose="020B0604030504040204" pitchFamily="34" charset="0"/>
                <a:ea typeface="Verdana" panose="020B0604030504040204" pitchFamily="34" charset="0"/>
                <a:cs typeface="Verdana" panose="020B0604030504040204" pitchFamily="34" charset="0"/>
              </a:rPr>
              <a:t>only the Student State ID number </a:t>
            </a:r>
            <a:r>
              <a:rPr lang="en-US" dirty="0">
                <a:solidFill>
                  <a:srgbClr val="0D0D0D"/>
                </a:solidFill>
                <a:latin typeface="Verdana" panose="020B0604030504040204" pitchFamily="34" charset="0"/>
                <a:ea typeface="Verdana" panose="020B0604030504040204" pitchFamily="34" charset="0"/>
                <a:cs typeface="Verdana" panose="020B0604030504040204" pitchFamily="34" charset="0"/>
              </a:rPr>
              <a:t>and no other identifying details should be provided in an email. </a:t>
            </a:r>
            <a:endParaRPr lang="en-US" dirty="0" smtClean="0">
              <a:solidFill>
                <a:srgbClr val="0D0D0D"/>
              </a:solidFill>
              <a:latin typeface="Verdana" panose="020B0604030504040204" pitchFamily="34" charset="0"/>
              <a:ea typeface="Verdana" panose="020B0604030504040204" pitchFamily="34" charset="0"/>
              <a:cs typeface="Verdana" panose="020B0604030504040204" pitchFamily="34" charset="0"/>
            </a:endParaRPr>
          </a:p>
          <a:p>
            <a:pPr marL="883845" lvl="1" indent="-457200"/>
            <a:r>
              <a:rPr lang="en-US" dirty="0" smtClean="0"/>
              <a:t>BTCs or the DTC will </a:t>
            </a:r>
            <a:r>
              <a:rPr lang="en-US" b="1" dirty="0">
                <a:solidFill>
                  <a:srgbClr val="FF0000"/>
                </a:solidFill>
              </a:rPr>
              <a:t>NOT</a:t>
            </a:r>
            <a:r>
              <a:rPr lang="en-US" dirty="0"/>
              <a:t> include the student name, district or </a:t>
            </a:r>
            <a:r>
              <a:rPr lang="en-US" dirty="0" smtClean="0"/>
              <a:t>school via </a:t>
            </a:r>
            <a:r>
              <a:rPr lang="en-US" dirty="0"/>
              <a:t>email. This is a federal violation of the Family Education Rights and Privacy Act (</a:t>
            </a:r>
            <a:r>
              <a:rPr lang="en-US" dirty="0" smtClean="0"/>
              <a:t>FERPA).</a:t>
            </a:r>
          </a:p>
          <a:p>
            <a:pPr marL="883845" lvl="1" indent="-457200"/>
            <a:endParaRPr lang="en-US" dirty="0"/>
          </a:p>
          <a:p>
            <a:pPr marL="883845" lvl="1" indent="-457200"/>
            <a:endParaRPr lang="en-US" dirty="0" smtClean="0"/>
          </a:p>
          <a:p>
            <a:pPr marL="342900" indent="-342900"/>
            <a:endParaRPr lang="en-US" dirty="0"/>
          </a:p>
          <a:p>
            <a:pPr marL="342900" indent="-342900"/>
            <a:endParaRPr lang="en-US" dirty="0"/>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25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512064"/>
            <a:ext cx="9525000" cy="1143000"/>
          </a:xfrm>
        </p:spPr>
        <p:txBody>
          <a:bodyPr>
            <a:normAutofit fontScale="90000"/>
          </a:bodyPr>
          <a:lstStyle/>
          <a:p>
            <a:pPr algn="ctr"/>
            <a:r>
              <a:rPr lang="en-US" b="1" dirty="0" smtClean="0"/>
              <a:t>Reporting Testing Discrepancies and Potential Security Violations to KSDE</a:t>
            </a:r>
            <a:endParaRPr lang="en-US" b="1" dirty="0"/>
          </a:p>
        </p:txBody>
      </p:sp>
      <p:sp>
        <p:nvSpPr>
          <p:cNvPr id="3" name="Content Placeholder 2"/>
          <p:cNvSpPr>
            <a:spLocks noGrp="1"/>
          </p:cNvSpPr>
          <p:nvPr>
            <p:ph idx="1"/>
          </p:nvPr>
        </p:nvSpPr>
        <p:spPr>
          <a:xfrm>
            <a:off x="836612" y="1687721"/>
            <a:ext cx="10210800" cy="4132996"/>
          </a:xfrm>
        </p:spPr>
        <p:txBody>
          <a:bodyPr>
            <a:normAutofit fontScale="92500" lnSpcReduction="10000"/>
          </a:bodyPr>
          <a:lstStyle/>
          <a:p>
            <a:pPr lvl="0"/>
            <a:endParaRPr lang="en-US" dirty="0"/>
          </a:p>
          <a:p>
            <a:pPr lvl="0"/>
            <a:r>
              <a:rPr lang="en-US" dirty="0"/>
              <a:t>It is the responsibility of the </a:t>
            </a:r>
            <a:r>
              <a:rPr lang="en-US" dirty="0" smtClean="0"/>
              <a:t>BTCs, in cooperation with the DTC, </a:t>
            </a:r>
            <a:r>
              <a:rPr lang="en-US" dirty="0"/>
              <a:t>to report in writing, all discrepancies in test material delivery and collection, as well as issues and concerns regarding potential violations of the Kansas State Department of Education’s test security procedures, to Lee Jones, Assessment Coordinator, Kansas State Department of Education, 785.296.4349</a:t>
            </a:r>
            <a:r>
              <a:rPr lang="en-US" dirty="0" smtClean="0"/>
              <a:t>.</a:t>
            </a:r>
          </a:p>
          <a:p>
            <a:pPr marL="342900" indent="-342900"/>
            <a:r>
              <a:rPr lang="en-US" dirty="0" smtClean="0">
                <a:solidFill>
                  <a:srgbClr val="FF0000"/>
                </a:solidFill>
              </a:rPr>
              <a:t>AGAIN…..ONLY the BTCs </a:t>
            </a:r>
            <a:r>
              <a:rPr lang="en-US" dirty="0">
                <a:solidFill>
                  <a:srgbClr val="FF0000"/>
                </a:solidFill>
              </a:rPr>
              <a:t>or DTC should Report Testing Discrepancies and Potential Security Violations to KSDE.  </a:t>
            </a:r>
            <a:r>
              <a:rPr lang="en-US" dirty="0" smtClean="0"/>
              <a:t>Any </a:t>
            </a:r>
            <a:r>
              <a:rPr lang="en-US" dirty="0"/>
              <a:t>concerns or issues should be reported to your BTC immediately</a:t>
            </a:r>
            <a:r>
              <a:rPr lang="en-US" dirty="0" smtClean="0"/>
              <a:t>!</a:t>
            </a:r>
            <a:endParaRPr lang="en-US" dirty="0"/>
          </a:p>
          <a:p>
            <a:pPr marL="0" indent="0">
              <a:buNone/>
            </a:pPr>
            <a:r>
              <a:rPr lang="en-US" dirty="0"/>
              <a:t> </a:t>
            </a: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6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94" y="457202"/>
            <a:ext cx="9829800" cy="1143000"/>
          </a:xfrm>
        </p:spPr>
        <p:txBody>
          <a:bodyPr>
            <a:normAutofit fontScale="90000"/>
          </a:bodyPr>
          <a:lstStyle/>
          <a:p>
            <a:r>
              <a:rPr lang="en-US" b="1" dirty="0" smtClean="0"/>
              <a:t>What happens?</a:t>
            </a:r>
            <a:br>
              <a:rPr lang="en-US" b="1" dirty="0" smtClean="0"/>
            </a:br>
            <a:r>
              <a:rPr lang="en-US" sz="2200" dirty="0" smtClean="0"/>
              <a:t>Reporting Testing Discrepancies and Potential Security Violations to KSDE</a:t>
            </a:r>
            <a:endParaRPr lang="en-US" sz="2200" dirty="0"/>
          </a:p>
        </p:txBody>
      </p:sp>
      <p:sp>
        <p:nvSpPr>
          <p:cNvPr id="3" name="Content Placeholder 2"/>
          <p:cNvSpPr>
            <a:spLocks noGrp="1"/>
          </p:cNvSpPr>
          <p:nvPr>
            <p:ph idx="1"/>
          </p:nvPr>
        </p:nvSpPr>
        <p:spPr>
          <a:xfrm>
            <a:off x="912812" y="1600202"/>
            <a:ext cx="10210800" cy="4581143"/>
          </a:xfrm>
        </p:spPr>
        <p:txBody>
          <a:bodyPr>
            <a:normAutofit fontScale="77500" lnSpcReduction="20000"/>
          </a:bodyPr>
          <a:lstStyle/>
          <a:p>
            <a:endParaRPr lang="en-US" dirty="0"/>
          </a:p>
          <a:p>
            <a:pPr lvl="0"/>
            <a:r>
              <a:rPr lang="en-US" sz="2600" dirty="0"/>
              <a:t>In consultation with staff from KSDE upon breach of security, appropriate consequences will be put in place at the district level.  </a:t>
            </a:r>
          </a:p>
          <a:p>
            <a:pPr lvl="0"/>
            <a:r>
              <a:rPr lang="en-US" sz="2600" dirty="0"/>
              <a:t>Because each case is unique in nature a variety of steps could take place, but are not limited to the following suggestions:</a:t>
            </a:r>
          </a:p>
          <a:p>
            <a:pPr lvl="1"/>
            <a:r>
              <a:rPr lang="en-US" sz="2600" dirty="0"/>
              <a:t>No action taken, discussion with KSDE indicated the breach was not severe in nature to warrant any action</a:t>
            </a:r>
          </a:p>
          <a:p>
            <a:pPr lvl="1"/>
            <a:r>
              <a:rPr lang="en-US" sz="2600" dirty="0"/>
              <a:t>KSDE Action: Written letter and/or phone call to  Superintendent, District Test Coordinator stating concerns and processing of action steps</a:t>
            </a:r>
          </a:p>
          <a:p>
            <a:pPr lvl="1"/>
            <a:r>
              <a:rPr lang="en-US" sz="2600" dirty="0"/>
              <a:t>Retesting of students</a:t>
            </a:r>
          </a:p>
          <a:p>
            <a:pPr lvl="1"/>
            <a:r>
              <a:rPr lang="en-US" sz="2600" dirty="0"/>
              <a:t>Removal of test proctors from testing rooms</a:t>
            </a:r>
          </a:p>
          <a:p>
            <a:pPr lvl="1"/>
            <a:r>
              <a:rPr lang="en-US" sz="2600" dirty="0"/>
              <a:t>KSDE Monitor Visit follow-up the next testing year to check for validation that changes to inappropriate practices have been made</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98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r>
              <a:rPr lang="en-US" b="1" dirty="0" smtClean="0"/>
              <a:t>Agenda – </a:t>
            </a:r>
            <a:r>
              <a:rPr lang="en-US" sz="3600" b="1" dirty="0" smtClean="0"/>
              <a:t>KSDE Required topics to cover.</a:t>
            </a:r>
            <a:endParaRPr lang="en-US" sz="3600" b="1" dirty="0"/>
          </a:p>
        </p:txBody>
      </p:sp>
      <p:sp>
        <p:nvSpPr>
          <p:cNvPr id="3" name="Content Placeholder 2"/>
          <p:cNvSpPr>
            <a:spLocks noGrp="1"/>
          </p:cNvSpPr>
          <p:nvPr>
            <p:ph idx="1"/>
          </p:nvPr>
        </p:nvSpPr>
        <p:spPr>
          <a:xfrm>
            <a:off x="2356984" y="1353313"/>
            <a:ext cx="7416800" cy="4434748"/>
          </a:xfrm>
        </p:spPr>
        <p:txBody>
          <a:bodyPr>
            <a:normAutofit fontScale="85000" lnSpcReduction="20000"/>
          </a:bodyPr>
          <a:lstStyle/>
          <a:p>
            <a:pPr marL="457200" indent="-457200">
              <a:buFont typeface="Wingdings" panose="05000000000000000000" pitchFamily="2" charset="2"/>
              <a:buChar char="q"/>
            </a:pPr>
            <a:r>
              <a:rPr lang="en-US" dirty="0"/>
              <a:t>KSDE Test Security Plan</a:t>
            </a:r>
          </a:p>
          <a:p>
            <a:pPr marL="457200" indent="-457200">
              <a:buFont typeface="Wingdings" panose="05000000000000000000" pitchFamily="2" charset="2"/>
              <a:buChar char="q"/>
            </a:pPr>
            <a:r>
              <a:rPr lang="en-US" dirty="0"/>
              <a:t>District test security procedures</a:t>
            </a:r>
          </a:p>
          <a:p>
            <a:pPr marL="457200" indent="-457200">
              <a:buFont typeface="Wingdings" panose="05000000000000000000" pitchFamily="2" charset="2"/>
              <a:buChar char="q"/>
            </a:pPr>
            <a:r>
              <a:rPr lang="en-US" dirty="0"/>
              <a:t>Roles and Responsibilities for DTC, BTC and or Educator/Test Proctor</a:t>
            </a:r>
          </a:p>
          <a:p>
            <a:pPr marL="457200" indent="-457200">
              <a:buFont typeface="Wingdings" panose="05000000000000000000" pitchFamily="2" charset="2"/>
              <a:buChar char="q"/>
            </a:pPr>
            <a:r>
              <a:rPr lang="en-US" dirty="0"/>
              <a:t>Reporting Testing Discrepancies and Potential Violations (share both district and state responsibilities)</a:t>
            </a:r>
          </a:p>
          <a:p>
            <a:pPr marL="457200" indent="-457200">
              <a:buFont typeface="Wingdings" panose="05000000000000000000" pitchFamily="2" charset="2"/>
              <a:buChar char="q"/>
            </a:pPr>
            <a:r>
              <a:rPr lang="en-US" dirty="0"/>
              <a:t>Reporting Item Issues</a:t>
            </a:r>
          </a:p>
          <a:p>
            <a:pPr marL="457200" indent="-457200">
              <a:buFont typeface="Wingdings" panose="05000000000000000000" pitchFamily="2" charset="2"/>
              <a:buChar char="q"/>
            </a:pPr>
            <a:r>
              <a:rPr lang="en-US" dirty="0"/>
              <a:t>Appropriate and Inappropriate Testing Practices</a:t>
            </a:r>
          </a:p>
          <a:p>
            <a:pPr marL="457200" indent="-457200">
              <a:buFont typeface="Wingdings" panose="05000000000000000000" pitchFamily="2" charset="2"/>
              <a:buChar char="q"/>
            </a:pPr>
            <a:r>
              <a:rPr lang="en-US" dirty="0"/>
              <a:t>Monitor visits</a:t>
            </a:r>
          </a:p>
          <a:p>
            <a:pPr marL="457200" indent="-457200">
              <a:buFont typeface="Wingdings" panose="05000000000000000000" pitchFamily="2" charset="2"/>
              <a:buChar char="q"/>
            </a:pPr>
            <a:r>
              <a:rPr lang="en-US" dirty="0"/>
              <a:t>Test Security Agreement to Abide by Guidelines and Sign off</a:t>
            </a:r>
          </a:p>
          <a:p>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0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Reactivations</a:t>
            </a:r>
            <a:endParaRPr lang="en-US" b="1" dirty="0"/>
          </a:p>
        </p:txBody>
      </p:sp>
      <p:sp>
        <p:nvSpPr>
          <p:cNvPr id="3" name="Content Placeholder 2"/>
          <p:cNvSpPr>
            <a:spLocks noGrp="1"/>
          </p:cNvSpPr>
          <p:nvPr>
            <p:ph idx="1"/>
          </p:nvPr>
        </p:nvSpPr>
        <p:spPr>
          <a:xfrm>
            <a:off x="971561" y="1828800"/>
            <a:ext cx="10287000" cy="4187859"/>
          </a:xfrm>
        </p:spPr>
        <p:txBody>
          <a:bodyPr>
            <a:normAutofit fontScale="92500"/>
          </a:bodyPr>
          <a:lstStyle/>
          <a:p>
            <a:pPr marL="342900" indent="-342900"/>
            <a:r>
              <a:rPr lang="en-US" b="1" dirty="0" smtClean="0">
                <a:solidFill>
                  <a:srgbClr val="FF0000"/>
                </a:solidFill>
              </a:rPr>
              <a:t>In rare instances</a:t>
            </a:r>
            <a:r>
              <a:rPr lang="en-US" dirty="0" smtClean="0"/>
              <a:t>, some students may not be able to complete a test session.  </a:t>
            </a:r>
            <a:endParaRPr lang="en-US" dirty="0"/>
          </a:p>
          <a:p>
            <a:pPr marL="342900" indent="-342900"/>
            <a:r>
              <a:rPr lang="en-US" dirty="0" smtClean="0"/>
              <a:t>When this happens, the test session may be reactivated by the BTC but only after an acceptable explanation from the test proctor is shared with the BTC.  </a:t>
            </a:r>
            <a:endParaRPr lang="en-US" dirty="0"/>
          </a:p>
          <a:p>
            <a:pPr marL="342900" indent="-342900"/>
            <a:r>
              <a:rPr lang="en-US" dirty="0" smtClean="0">
                <a:solidFill>
                  <a:srgbClr val="FF0000"/>
                </a:solidFill>
              </a:rPr>
              <a:t>Teachers should encourage and model the importance of these assessments. Statements such as “let’s get this over with” or “come on now, we have to do this whether we like it or not” should be considered inappropriate.  </a:t>
            </a:r>
          </a:p>
          <a:p>
            <a:pPr marL="342900" indent="-342900"/>
            <a:r>
              <a:rPr lang="en-US" dirty="0" smtClean="0">
                <a:solidFill>
                  <a:srgbClr val="FF0000"/>
                </a:solidFill>
              </a:rPr>
              <a:t>Encourage students to do their very </a:t>
            </a:r>
            <a:r>
              <a:rPr lang="en-US" dirty="0" err="1" smtClean="0">
                <a:solidFill>
                  <a:srgbClr val="FF0000"/>
                </a:solidFill>
              </a:rPr>
              <a:t>bes</a:t>
            </a:r>
            <a:r>
              <a:rPr lang="en-US" dirty="0" smtClean="0">
                <a:solidFill>
                  <a:srgbClr val="FF0000"/>
                </a:solidFill>
              </a:rPr>
              <a:t> and to show what they know! </a:t>
            </a: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3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74639"/>
            <a:ext cx="10896600" cy="1398713"/>
          </a:xfrm>
        </p:spPr>
        <p:txBody>
          <a:bodyPr>
            <a:normAutofit/>
          </a:bodyPr>
          <a:lstStyle/>
          <a:p>
            <a:pPr algn="ctr"/>
            <a:r>
              <a:rPr lang="en-US" b="1" dirty="0" smtClean="0"/>
              <a:t>Appropriate Testing Practices</a:t>
            </a:r>
            <a:r>
              <a:rPr lang="en-US" dirty="0" smtClean="0"/>
              <a:t/>
            </a:r>
            <a:br>
              <a:rPr lang="en-US" dirty="0" smtClean="0"/>
            </a:br>
            <a:r>
              <a:rPr lang="en-US" sz="2800" dirty="0" smtClean="0"/>
              <a:t>Acceptable Practices (Fact Sheet)</a:t>
            </a:r>
            <a:endParaRPr lang="en-US" sz="2800" dirty="0"/>
          </a:p>
        </p:txBody>
      </p:sp>
      <p:sp>
        <p:nvSpPr>
          <p:cNvPr id="3" name="Content Placeholder 2"/>
          <p:cNvSpPr>
            <a:spLocks noGrp="1"/>
          </p:cNvSpPr>
          <p:nvPr>
            <p:ph idx="1"/>
          </p:nvPr>
        </p:nvSpPr>
        <p:spPr>
          <a:xfrm>
            <a:off x="1103312" y="2438400"/>
            <a:ext cx="10210800" cy="3977548"/>
          </a:xfrm>
        </p:spPr>
        <p:txBody>
          <a:bodyPr>
            <a:normAutofit/>
          </a:bodyPr>
          <a:lstStyle/>
          <a:p>
            <a:pPr marL="342900" indent="-342900"/>
            <a:r>
              <a:rPr lang="en-US" dirty="0"/>
              <a:t>Provide students with the opportunity to learn the content and vocabulary prior to testing by basing instruction on state standards and an aligned local curriculum</a:t>
            </a:r>
            <a:r>
              <a:rPr lang="en-US" dirty="0" smtClean="0"/>
              <a:t>.</a:t>
            </a:r>
          </a:p>
          <a:p>
            <a:pPr marL="342900" indent="-342900"/>
            <a:endParaRPr lang="en-US" dirty="0"/>
          </a:p>
          <a:p>
            <a:pPr marL="342900" indent="-342900"/>
            <a:r>
              <a:rPr lang="en-US" dirty="0"/>
              <a:t>Integrate teaching of test-taking skills with regular classroom instruction and assessment.</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29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74639"/>
            <a:ext cx="11049000" cy="1325562"/>
          </a:xfrm>
        </p:spPr>
        <p:txBody>
          <a:bodyPr>
            <a:normAutofit/>
          </a:bodyPr>
          <a:lstStyle/>
          <a:p>
            <a:pPr algn="ctr"/>
            <a:r>
              <a:rPr lang="en-US" b="1" dirty="0"/>
              <a:t>Appropriate Testing Practices</a:t>
            </a:r>
            <a:r>
              <a:rPr lang="en-US" dirty="0"/>
              <a:t/>
            </a:r>
            <a:br>
              <a:rPr lang="en-US" dirty="0"/>
            </a:br>
            <a:r>
              <a:rPr lang="en-US" sz="2800" dirty="0"/>
              <a:t>Acceptable Practices </a:t>
            </a:r>
            <a:r>
              <a:rPr lang="en-US" sz="2800" dirty="0" smtClean="0"/>
              <a:t>(</a:t>
            </a:r>
            <a:r>
              <a:rPr lang="en-US" sz="2800" dirty="0"/>
              <a:t>Fact Sheet)</a:t>
            </a:r>
          </a:p>
        </p:txBody>
      </p:sp>
      <p:sp>
        <p:nvSpPr>
          <p:cNvPr id="3" name="Content Placeholder 2"/>
          <p:cNvSpPr>
            <a:spLocks noGrp="1"/>
          </p:cNvSpPr>
          <p:nvPr>
            <p:ph idx="1"/>
          </p:nvPr>
        </p:nvSpPr>
        <p:spPr>
          <a:xfrm>
            <a:off x="2356984" y="1938528"/>
            <a:ext cx="7416800" cy="3849532"/>
          </a:xfrm>
        </p:spPr>
        <p:txBody>
          <a:bodyPr>
            <a:normAutofit/>
          </a:bodyPr>
          <a:lstStyle/>
          <a:p>
            <a:pPr marL="342900" indent="-342900"/>
            <a:r>
              <a:rPr lang="en-US" dirty="0" smtClean="0"/>
              <a:t>Ensure </a:t>
            </a:r>
            <a:r>
              <a:rPr lang="en-US" dirty="0"/>
              <a:t>that students have had prior experience with the testing format</a:t>
            </a:r>
            <a:r>
              <a:rPr lang="en-US" b="1" dirty="0"/>
              <a:t>.  </a:t>
            </a:r>
            <a:endParaRPr lang="en-US" b="1" dirty="0" smtClean="0"/>
          </a:p>
          <a:p>
            <a:pPr marL="769545" lvl="1" indent="-342900"/>
            <a:r>
              <a:rPr lang="en-US" b="1" u="sng" dirty="0" smtClean="0">
                <a:solidFill>
                  <a:srgbClr val="FF0000"/>
                </a:solidFill>
              </a:rPr>
              <a:t>Use </a:t>
            </a:r>
            <a:r>
              <a:rPr lang="en-US" b="1" u="sng" dirty="0">
                <a:solidFill>
                  <a:srgbClr val="FF0000"/>
                </a:solidFill>
              </a:rPr>
              <a:t>Kite Technology Practice tests.</a:t>
            </a:r>
            <a:r>
              <a:rPr lang="en-US" dirty="0"/>
              <a:t>  These are for the intended purpose of practicing technology and not content. </a:t>
            </a:r>
          </a:p>
          <a:p>
            <a:pPr marL="342900" indent="-342900"/>
            <a:r>
              <a:rPr lang="en-US" dirty="0"/>
              <a:t>Use formative assessments to inform instruction prior to testing.  Formative tools are available in the Kite Interim system.</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8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4639"/>
            <a:ext cx="11125200" cy="1398713"/>
          </a:xfrm>
        </p:spPr>
        <p:txBody>
          <a:bodyPr>
            <a:normAutofit/>
          </a:bodyPr>
          <a:lstStyle/>
          <a:p>
            <a:pPr algn="ctr"/>
            <a:r>
              <a:rPr lang="en-US" b="1" dirty="0"/>
              <a:t>Appropriate Testing Practices</a:t>
            </a:r>
            <a:r>
              <a:rPr lang="en-US" dirty="0"/>
              <a:t/>
            </a:r>
            <a:br>
              <a:rPr lang="en-US" dirty="0"/>
            </a:br>
            <a:r>
              <a:rPr lang="en-US" sz="2800" dirty="0"/>
              <a:t>Acceptable Practices </a:t>
            </a:r>
            <a:r>
              <a:rPr lang="en-US" sz="2800" dirty="0" smtClean="0"/>
              <a:t>(</a:t>
            </a:r>
            <a:r>
              <a:rPr lang="en-US" sz="2800" dirty="0"/>
              <a:t>Fact Sheet)</a:t>
            </a:r>
          </a:p>
        </p:txBody>
      </p:sp>
      <p:sp>
        <p:nvSpPr>
          <p:cNvPr id="3" name="Content Placeholder 2"/>
          <p:cNvSpPr>
            <a:spLocks noGrp="1"/>
          </p:cNvSpPr>
          <p:nvPr>
            <p:ph idx="1"/>
          </p:nvPr>
        </p:nvSpPr>
        <p:spPr>
          <a:xfrm>
            <a:off x="1065212" y="2020824"/>
            <a:ext cx="9829800" cy="3767236"/>
          </a:xfrm>
        </p:spPr>
        <p:txBody>
          <a:bodyPr>
            <a:normAutofit/>
          </a:bodyPr>
          <a:lstStyle/>
          <a:p>
            <a:pPr marL="342900" indent="-342900"/>
            <a:r>
              <a:rPr lang="en-US" dirty="0" smtClean="0"/>
              <a:t>Ensure </a:t>
            </a:r>
            <a:r>
              <a:rPr lang="en-US" dirty="0"/>
              <a:t>that accommodations made on the state assessment are completed on all instructional </a:t>
            </a:r>
            <a:r>
              <a:rPr lang="en-US" dirty="0" smtClean="0"/>
              <a:t>assignments during the school year, </a:t>
            </a:r>
            <a:r>
              <a:rPr lang="en-US" dirty="0"/>
              <a:t>as well as classroom, district, and standardized assessments</a:t>
            </a:r>
            <a:r>
              <a:rPr lang="en-US" dirty="0" smtClean="0"/>
              <a:t>.</a:t>
            </a:r>
          </a:p>
          <a:p>
            <a:pPr marL="342900" indent="-342900"/>
            <a:endParaRPr lang="en-US" dirty="0"/>
          </a:p>
          <a:p>
            <a:pPr marL="342900" indent="-342900"/>
            <a:r>
              <a:rPr lang="en-US" dirty="0" smtClean="0"/>
              <a:t>Complete this training </a:t>
            </a:r>
            <a:r>
              <a:rPr lang="en-US" dirty="0"/>
              <a:t>and sign an agreement to abide by KSDE Test Security, Ethics of Testing, and regulations before local testing begins</a:t>
            </a:r>
            <a:r>
              <a:rPr lang="en-US" dirty="0" smtClean="0"/>
              <a:t>.</a:t>
            </a: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9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74639"/>
            <a:ext cx="10896600" cy="1325562"/>
          </a:xfrm>
        </p:spPr>
        <p:txBody>
          <a:bodyPr>
            <a:normAutofit/>
          </a:bodyPr>
          <a:lstStyle/>
          <a:p>
            <a:pPr algn="ctr"/>
            <a:r>
              <a:rPr lang="en-US" b="1" dirty="0"/>
              <a:t>Appropriate Testing Practices</a:t>
            </a:r>
            <a:r>
              <a:rPr lang="en-US" dirty="0"/>
              <a:t/>
            </a:r>
            <a:br>
              <a:rPr lang="en-US" dirty="0"/>
            </a:br>
            <a:r>
              <a:rPr lang="en-US" sz="2800" dirty="0"/>
              <a:t>Acceptable Practices </a:t>
            </a:r>
            <a:r>
              <a:rPr lang="en-US" sz="2800" dirty="0" smtClean="0"/>
              <a:t>(</a:t>
            </a:r>
            <a:r>
              <a:rPr lang="en-US" sz="2800" dirty="0"/>
              <a:t>Fact Sheet)</a:t>
            </a:r>
          </a:p>
        </p:txBody>
      </p:sp>
      <p:sp>
        <p:nvSpPr>
          <p:cNvPr id="3" name="Content Placeholder 2"/>
          <p:cNvSpPr>
            <a:spLocks noGrp="1"/>
          </p:cNvSpPr>
          <p:nvPr>
            <p:ph idx="1"/>
          </p:nvPr>
        </p:nvSpPr>
        <p:spPr>
          <a:xfrm>
            <a:off x="836612" y="1947672"/>
            <a:ext cx="10515600" cy="3840388"/>
          </a:xfrm>
        </p:spPr>
        <p:txBody>
          <a:bodyPr>
            <a:normAutofit/>
          </a:bodyPr>
          <a:lstStyle/>
          <a:p>
            <a:pPr marL="342900" indent="-342900"/>
            <a:r>
              <a:rPr lang="en-US" dirty="0" smtClean="0"/>
              <a:t>Follow </a:t>
            </a:r>
            <a:r>
              <a:rPr lang="en-US" dirty="0"/>
              <a:t>test procedures outlined in the Examiner’s Manual and in the training received regarding security and ethical practices for testing</a:t>
            </a:r>
            <a:r>
              <a:rPr lang="en-US" dirty="0" smtClean="0"/>
              <a:t>.</a:t>
            </a:r>
          </a:p>
          <a:p>
            <a:pPr marL="342900" indent="-342900"/>
            <a:endParaRPr lang="en-US" dirty="0"/>
          </a:p>
          <a:p>
            <a:pPr marL="342900" indent="-342900"/>
            <a:r>
              <a:rPr lang="en-US" dirty="0"/>
              <a:t>T</a:t>
            </a:r>
            <a:r>
              <a:rPr lang="en-US" dirty="0" smtClean="0"/>
              <a:t>esting </a:t>
            </a:r>
            <a:r>
              <a:rPr lang="en-US" dirty="0"/>
              <a:t>materials, student notes, scratch paper, and drawings, etc., upon completion of each test session and the entire </a:t>
            </a:r>
            <a:r>
              <a:rPr lang="en-US" dirty="0" smtClean="0"/>
              <a:t>test </a:t>
            </a:r>
            <a:r>
              <a:rPr lang="en-US" b="1" u="sng" dirty="0" smtClean="0"/>
              <a:t>should be returned to your BTC</a:t>
            </a:r>
            <a:r>
              <a:rPr lang="en-US" dirty="0" smtClean="0"/>
              <a:t>. The BTC will destroy all materials.</a:t>
            </a:r>
            <a:endParaRPr lang="en-US" dirty="0"/>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5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4639"/>
            <a:ext cx="10972800" cy="1243265"/>
          </a:xfrm>
        </p:spPr>
        <p:txBody>
          <a:bodyPr>
            <a:normAutofit/>
          </a:bodyPr>
          <a:lstStyle/>
          <a:p>
            <a:pPr algn="ctr"/>
            <a:r>
              <a:rPr lang="en-US" b="1" dirty="0"/>
              <a:t>Appropriate Testing Practices</a:t>
            </a:r>
            <a:r>
              <a:rPr lang="en-US" dirty="0"/>
              <a:t/>
            </a:r>
            <a:br>
              <a:rPr lang="en-US" dirty="0"/>
            </a:br>
            <a:r>
              <a:rPr lang="en-US" sz="3100" dirty="0"/>
              <a:t>Acceptable Practices </a:t>
            </a:r>
            <a:r>
              <a:rPr lang="en-US" sz="3100" dirty="0" smtClean="0"/>
              <a:t>(</a:t>
            </a:r>
            <a:r>
              <a:rPr lang="en-US" sz="3100" dirty="0"/>
              <a:t>Fact Sheet)</a:t>
            </a:r>
          </a:p>
        </p:txBody>
      </p:sp>
      <p:sp>
        <p:nvSpPr>
          <p:cNvPr id="3" name="Content Placeholder 2"/>
          <p:cNvSpPr>
            <a:spLocks noGrp="1"/>
          </p:cNvSpPr>
          <p:nvPr>
            <p:ph idx="1"/>
          </p:nvPr>
        </p:nvSpPr>
        <p:spPr>
          <a:xfrm>
            <a:off x="2356984" y="1673352"/>
            <a:ext cx="7416800" cy="4471416"/>
          </a:xfrm>
        </p:spPr>
        <p:txBody>
          <a:bodyPr>
            <a:normAutofit fontScale="92500" lnSpcReduction="20000"/>
          </a:bodyPr>
          <a:lstStyle/>
          <a:p>
            <a:pPr marL="342900" indent="-342900"/>
            <a:r>
              <a:rPr lang="en-US" dirty="0" smtClean="0"/>
              <a:t>Remove </a:t>
            </a:r>
            <a:r>
              <a:rPr lang="en-US" dirty="0"/>
              <a:t>or cover (with opaque material) bulletin board displays, charts and diagrams, and other instructional material that could give assistance or advantage during testing</a:t>
            </a:r>
            <a:r>
              <a:rPr lang="en-US" dirty="0" smtClean="0"/>
              <a:t>.</a:t>
            </a:r>
          </a:p>
          <a:p>
            <a:pPr marL="342900" indent="-342900"/>
            <a:endParaRPr lang="en-US" dirty="0"/>
          </a:p>
          <a:p>
            <a:pPr marL="342900" indent="-342900"/>
            <a:r>
              <a:rPr lang="en-US" dirty="0"/>
              <a:t>Monitor the testing environment actively by moving around the room; moving around the room encourages students to focus on their own work</a:t>
            </a:r>
            <a:r>
              <a:rPr lang="en-US" dirty="0" smtClean="0"/>
              <a:t>.</a:t>
            </a:r>
          </a:p>
          <a:p>
            <a:pPr marL="342900" indent="-342900"/>
            <a:endParaRPr lang="en-US" dirty="0"/>
          </a:p>
          <a:p>
            <a:pPr marL="342900" indent="-342900"/>
            <a:r>
              <a:rPr lang="en-US" dirty="0"/>
              <a:t>Verify the End Review Screen upon completion of the test to ensure that all test items have been answered before a student exits the test. </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9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9"/>
            <a:ext cx="11125200" cy="1298129"/>
          </a:xfrm>
        </p:spPr>
        <p:txBody>
          <a:bodyPr>
            <a:normAutofit/>
          </a:bodyPr>
          <a:lstStyle/>
          <a:p>
            <a:pPr algn="ctr"/>
            <a:r>
              <a:rPr lang="en-US" b="1" dirty="0" smtClean="0"/>
              <a:t>Appropriate </a:t>
            </a:r>
            <a:r>
              <a:rPr lang="en-US" b="1" dirty="0"/>
              <a:t>Testing Practices</a:t>
            </a:r>
            <a:r>
              <a:rPr lang="en-US" dirty="0"/>
              <a:t/>
            </a:r>
            <a:br>
              <a:rPr lang="en-US" dirty="0"/>
            </a:br>
            <a:r>
              <a:rPr lang="en-US" sz="2800" dirty="0" smtClean="0"/>
              <a:t>Unacceptable </a:t>
            </a:r>
            <a:r>
              <a:rPr lang="en-US" sz="2800" dirty="0"/>
              <a:t>Practices </a:t>
            </a:r>
            <a:r>
              <a:rPr lang="en-US" sz="2800" dirty="0" smtClean="0"/>
              <a:t>(</a:t>
            </a:r>
            <a:r>
              <a:rPr lang="en-US" sz="2800" dirty="0"/>
              <a:t>Fact </a:t>
            </a:r>
            <a:r>
              <a:rPr lang="en-US" sz="2800" dirty="0" smtClean="0"/>
              <a:t>Sheet)</a:t>
            </a:r>
            <a:endParaRPr lang="en-US" sz="2800" dirty="0"/>
          </a:p>
        </p:txBody>
      </p:sp>
      <p:sp>
        <p:nvSpPr>
          <p:cNvPr id="3" name="Content Placeholder 2"/>
          <p:cNvSpPr>
            <a:spLocks noGrp="1"/>
          </p:cNvSpPr>
          <p:nvPr>
            <p:ph idx="1"/>
          </p:nvPr>
        </p:nvSpPr>
        <p:spPr>
          <a:xfrm>
            <a:off x="805995" y="2133600"/>
            <a:ext cx="10744200" cy="4068988"/>
          </a:xfrm>
        </p:spPr>
        <p:txBody>
          <a:bodyPr>
            <a:normAutofit/>
          </a:bodyPr>
          <a:lstStyle/>
          <a:p>
            <a:pPr marL="342900" indent="-342900"/>
            <a:r>
              <a:rPr lang="en-US" dirty="0"/>
              <a:t>Do not store or save on computers or personal storage devices any test items; test items may not be shared via email or other file sharing systems; or reproduced by any means</a:t>
            </a:r>
            <a:r>
              <a:rPr lang="en-US" dirty="0" smtClean="0"/>
              <a:t>.</a:t>
            </a:r>
          </a:p>
          <a:p>
            <a:pPr lvl="0"/>
            <a:endParaRPr lang="en-US" dirty="0"/>
          </a:p>
          <a:p>
            <a:pPr marL="342900" indent="-342900"/>
            <a:r>
              <a:rPr lang="en-US" dirty="0"/>
              <a:t>Do not review tests or analyze test items before, during, or after the assessment has been administered.</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4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9"/>
            <a:ext cx="11201400" cy="1298129"/>
          </a:xfrm>
        </p:spPr>
        <p:txBody>
          <a:bodyPr>
            <a:normAutofit/>
          </a:bodyPr>
          <a:lstStyle/>
          <a:p>
            <a:pPr algn="ctr"/>
            <a:r>
              <a:rPr lang="en-US" b="1" dirty="0" smtClean="0"/>
              <a:t>Appropriate </a:t>
            </a:r>
            <a:r>
              <a:rPr lang="en-US" b="1" dirty="0"/>
              <a:t>Testing Practices</a:t>
            </a:r>
            <a:r>
              <a:rPr lang="en-US" dirty="0"/>
              <a:t/>
            </a:r>
            <a:br>
              <a:rPr lang="en-US" dirty="0"/>
            </a:br>
            <a:r>
              <a:rPr lang="en-US" sz="2800" dirty="0" smtClean="0"/>
              <a:t>Unacceptable </a:t>
            </a:r>
            <a:r>
              <a:rPr lang="en-US" sz="2800" dirty="0"/>
              <a:t>Practices </a:t>
            </a:r>
            <a:r>
              <a:rPr lang="en-US" sz="2800" dirty="0" smtClean="0"/>
              <a:t>(</a:t>
            </a:r>
            <a:r>
              <a:rPr lang="en-US" sz="2800" dirty="0"/>
              <a:t>Fact </a:t>
            </a:r>
            <a:r>
              <a:rPr lang="en-US" sz="2800" dirty="0" smtClean="0"/>
              <a:t>Sheet)</a:t>
            </a:r>
            <a:endParaRPr lang="en-US" sz="2800" dirty="0"/>
          </a:p>
        </p:txBody>
      </p:sp>
      <p:sp>
        <p:nvSpPr>
          <p:cNvPr id="3" name="Content Placeholder 2"/>
          <p:cNvSpPr>
            <a:spLocks noGrp="1"/>
          </p:cNvSpPr>
          <p:nvPr>
            <p:ph idx="1"/>
          </p:nvPr>
        </p:nvSpPr>
        <p:spPr>
          <a:xfrm>
            <a:off x="2356984" y="1719072"/>
            <a:ext cx="7416800" cy="4068988"/>
          </a:xfrm>
        </p:spPr>
        <p:txBody>
          <a:bodyPr>
            <a:normAutofit fontScale="92500"/>
          </a:bodyPr>
          <a:lstStyle/>
          <a:p>
            <a:pPr marL="342900" indent="-342900"/>
            <a:r>
              <a:rPr lang="en-US" dirty="0" smtClean="0"/>
              <a:t>Do </a:t>
            </a:r>
            <a:r>
              <a:rPr lang="en-US" dirty="0"/>
              <a:t>not discuss any specific test items on the test with students or colleagues before, during, or after the administration of the assessment</a:t>
            </a:r>
            <a:r>
              <a:rPr lang="en-US" dirty="0" smtClean="0"/>
              <a:t>.</a:t>
            </a:r>
          </a:p>
          <a:p>
            <a:pPr marL="342900" indent="-342900"/>
            <a:endParaRPr lang="en-US" dirty="0"/>
          </a:p>
          <a:p>
            <a:pPr marL="342900" indent="-342900"/>
            <a:r>
              <a:rPr lang="en-US" dirty="0"/>
              <a:t>Do not construct answer keys so that an assessment could be scored locally</a:t>
            </a:r>
            <a:r>
              <a:rPr lang="en-US" dirty="0" smtClean="0"/>
              <a:t>.</a:t>
            </a:r>
          </a:p>
          <a:p>
            <a:pPr lvl="0"/>
            <a:endParaRPr lang="en-US" dirty="0"/>
          </a:p>
          <a:p>
            <a:pPr marL="342900" indent="-342900"/>
            <a:r>
              <a:rPr lang="en-US" dirty="0" smtClean="0"/>
              <a:t>Do not use actual or altered test items (clone, parallel) for practice or instruction.</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30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74639"/>
            <a:ext cx="11125200" cy="1298129"/>
          </a:xfrm>
        </p:spPr>
        <p:txBody>
          <a:bodyPr>
            <a:normAutofit/>
          </a:bodyPr>
          <a:lstStyle/>
          <a:p>
            <a:pPr algn="ctr"/>
            <a:r>
              <a:rPr lang="en-US" b="1" dirty="0" smtClean="0"/>
              <a:t>Appropriate </a:t>
            </a:r>
            <a:r>
              <a:rPr lang="en-US" b="1" dirty="0"/>
              <a:t>Testing Practices</a:t>
            </a:r>
            <a:br>
              <a:rPr lang="en-US" b="1" dirty="0"/>
            </a:br>
            <a:r>
              <a:rPr lang="en-US" sz="2800" dirty="0" smtClean="0"/>
              <a:t>Unacceptable </a:t>
            </a:r>
            <a:r>
              <a:rPr lang="en-US" sz="2800" dirty="0"/>
              <a:t>Practices </a:t>
            </a:r>
            <a:r>
              <a:rPr lang="en-US" sz="2800" dirty="0" smtClean="0"/>
              <a:t>(</a:t>
            </a:r>
            <a:r>
              <a:rPr lang="en-US" sz="2800" dirty="0"/>
              <a:t>Fact </a:t>
            </a:r>
            <a:r>
              <a:rPr lang="en-US" sz="2800" dirty="0" smtClean="0"/>
              <a:t>Sheet)</a:t>
            </a:r>
            <a:endParaRPr lang="en-US" sz="2800" dirty="0"/>
          </a:p>
        </p:txBody>
      </p:sp>
      <p:sp>
        <p:nvSpPr>
          <p:cNvPr id="3" name="Content Placeholder 2"/>
          <p:cNvSpPr>
            <a:spLocks noGrp="1"/>
          </p:cNvSpPr>
          <p:nvPr>
            <p:ph idx="1"/>
          </p:nvPr>
        </p:nvSpPr>
        <p:spPr>
          <a:xfrm>
            <a:off x="1065212" y="1719072"/>
            <a:ext cx="10363200" cy="4261104"/>
          </a:xfrm>
        </p:spPr>
        <p:txBody>
          <a:bodyPr>
            <a:normAutofit fontScale="92500" lnSpcReduction="20000"/>
          </a:bodyPr>
          <a:lstStyle/>
          <a:p>
            <a:pPr marL="342900" indent="-342900"/>
            <a:r>
              <a:rPr lang="en-US" dirty="0" smtClean="0"/>
              <a:t>Do </a:t>
            </a:r>
            <a:r>
              <a:rPr lang="en-US" dirty="0"/>
              <a:t>not conduct comprehensive reviews or drills the day of the test or between testing sessions. Once testing has begun, all reviewing should cease. Curriculum may be taught but not for review for the specific purposes of the test. </a:t>
            </a:r>
            <a:endParaRPr lang="en-US" dirty="0" smtClean="0"/>
          </a:p>
          <a:p>
            <a:pPr marL="342900" indent="-342900"/>
            <a:endParaRPr lang="en-US" dirty="0"/>
          </a:p>
          <a:p>
            <a:pPr marL="342900" indent="-342900"/>
            <a:r>
              <a:rPr lang="en-US" dirty="0"/>
              <a:t>Do not </a:t>
            </a:r>
            <a:r>
              <a:rPr lang="en-US" b="1" dirty="0"/>
              <a:t>require</a:t>
            </a:r>
            <a:r>
              <a:rPr lang="en-US" dirty="0"/>
              <a:t> students to show work or use scratch paper; scratch paper may not be graded and must be destroyed at the end of the test session.  </a:t>
            </a:r>
            <a:endParaRPr lang="en-US" dirty="0" smtClean="0"/>
          </a:p>
          <a:p>
            <a:pPr marL="342900" indent="-342900"/>
            <a:endParaRPr lang="en-US" dirty="0"/>
          </a:p>
          <a:p>
            <a:pPr marL="342900" indent="-342900"/>
            <a:r>
              <a:rPr lang="en-US" dirty="0"/>
              <a:t>Do not respond to questions during testing that would help the students understand the item, aid them in responding to an item, or advise/encourage them to edit or change a response. </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4639"/>
            <a:ext cx="10972800" cy="1298129"/>
          </a:xfrm>
        </p:spPr>
        <p:txBody>
          <a:bodyPr>
            <a:normAutofit/>
          </a:bodyPr>
          <a:lstStyle/>
          <a:p>
            <a:pPr algn="ctr"/>
            <a:r>
              <a:rPr lang="en-US" b="1" dirty="0" smtClean="0"/>
              <a:t>Appropriate </a:t>
            </a:r>
            <a:r>
              <a:rPr lang="en-US" b="1" dirty="0"/>
              <a:t>Testing Practices</a:t>
            </a:r>
            <a:r>
              <a:rPr lang="en-US" dirty="0"/>
              <a:t/>
            </a:r>
            <a:br>
              <a:rPr lang="en-US" dirty="0"/>
            </a:br>
            <a:r>
              <a:rPr lang="en-US" sz="2800" dirty="0" smtClean="0"/>
              <a:t>Unacceptable </a:t>
            </a:r>
            <a:r>
              <a:rPr lang="en-US" sz="2800" dirty="0"/>
              <a:t>Practices </a:t>
            </a:r>
            <a:r>
              <a:rPr lang="en-US" sz="2800" dirty="0" smtClean="0"/>
              <a:t>(</a:t>
            </a:r>
            <a:r>
              <a:rPr lang="en-US" sz="2800" dirty="0"/>
              <a:t>Fact </a:t>
            </a:r>
            <a:r>
              <a:rPr lang="en-US" sz="2800" dirty="0" smtClean="0"/>
              <a:t>Sheet)</a:t>
            </a:r>
            <a:endParaRPr lang="en-US" sz="2800" dirty="0"/>
          </a:p>
        </p:txBody>
      </p:sp>
      <p:sp>
        <p:nvSpPr>
          <p:cNvPr id="3" name="Content Placeholder 2"/>
          <p:cNvSpPr>
            <a:spLocks noGrp="1"/>
          </p:cNvSpPr>
          <p:nvPr>
            <p:ph idx="1"/>
          </p:nvPr>
        </p:nvSpPr>
        <p:spPr>
          <a:xfrm>
            <a:off x="912812" y="1719072"/>
            <a:ext cx="10439400" cy="4453128"/>
          </a:xfrm>
        </p:spPr>
        <p:txBody>
          <a:bodyPr>
            <a:normAutofit/>
          </a:bodyPr>
          <a:lstStyle/>
          <a:p>
            <a:pPr marL="342900" indent="-342900"/>
            <a:r>
              <a:rPr lang="en-US" dirty="0" smtClean="0"/>
              <a:t>Do </a:t>
            </a:r>
            <a:r>
              <a:rPr lang="en-US" dirty="0"/>
              <a:t>not say or do anything that would let a student know whether an answer is correct or incorrect</a:t>
            </a:r>
            <a:r>
              <a:rPr lang="en-US" dirty="0" smtClean="0"/>
              <a:t>.</a:t>
            </a:r>
          </a:p>
          <a:p>
            <a:pPr lvl="0"/>
            <a:endParaRPr lang="en-US" dirty="0"/>
          </a:p>
          <a:p>
            <a:pPr marL="342900" indent="-342900"/>
            <a:r>
              <a:rPr lang="en-US" dirty="0"/>
              <a:t>Do not coach or cue students in any way during test administration, including using gestures or facial expressions for guidance. </a:t>
            </a:r>
            <a:endParaRPr lang="en-US" dirty="0" smtClean="0"/>
          </a:p>
          <a:p>
            <a:pPr lvl="0"/>
            <a:endParaRPr lang="en-US" dirty="0"/>
          </a:p>
          <a:p>
            <a:pPr marL="342900" indent="-342900"/>
            <a:r>
              <a:rPr lang="en-US" dirty="0"/>
              <a:t>Do not ask students the way in which they arrived at an answer.</a:t>
            </a: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smtClean="0"/>
              <a:t>Verification of Training</a:t>
            </a:r>
            <a:endParaRPr lang="en-US" b="1" dirty="0"/>
          </a:p>
        </p:txBody>
      </p:sp>
      <p:sp>
        <p:nvSpPr>
          <p:cNvPr id="3" name="Content Placeholder 2"/>
          <p:cNvSpPr>
            <a:spLocks noGrp="1"/>
          </p:cNvSpPr>
          <p:nvPr>
            <p:ph idx="1"/>
          </p:nvPr>
        </p:nvSpPr>
        <p:spPr>
          <a:xfrm>
            <a:off x="1751012" y="1292664"/>
            <a:ext cx="8192654" cy="4553711"/>
          </a:xfrm>
        </p:spPr>
        <p:txBody>
          <a:bodyPr>
            <a:noAutofit/>
          </a:bodyPr>
          <a:lstStyle/>
          <a:p>
            <a:pPr marL="342900" indent="-342900"/>
            <a:r>
              <a:rPr lang="en-US" dirty="0"/>
              <a:t>All District staff who administer a state assessment must provide Verification of Training by signing an agreement to abide by form and sign off on </a:t>
            </a:r>
            <a:r>
              <a:rPr lang="en-US" dirty="0" smtClean="0"/>
              <a:t>training. </a:t>
            </a:r>
            <a:r>
              <a:rPr lang="en-US" i="1" dirty="0" smtClean="0"/>
              <a:t>You can find this form linked to the right column (Fifth link down) on the </a:t>
            </a:r>
            <a:r>
              <a:rPr lang="en-US" i="1" dirty="0" smtClean="0">
                <a:hlinkClick r:id="rId3"/>
              </a:rPr>
              <a:t>USD 343 State Assessment page</a:t>
            </a:r>
            <a:r>
              <a:rPr lang="en-US" i="1" dirty="0" smtClean="0"/>
              <a:t>.</a:t>
            </a:r>
            <a:endParaRPr lang="en-US" sz="900" i="1" dirty="0"/>
          </a:p>
          <a:p>
            <a:pPr marL="900099" lvl="1" indent="-342900">
              <a:buFont typeface="Arial" panose="020B0604020202020204" pitchFamily="34" charset="0"/>
              <a:buChar char="•"/>
            </a:pPr>
            <a:r>
              <a:rPr lang="en-US" sz="2400" dirty="0"/>
              <a:t>District and Building-level personnel include any staff member who administers a state assessment, including administrators, educators, para educators, etc. </a:t>
            </a:r>
          </a:p>
          <a:p>
            <a:pPr marL="900099" lvl="1" indent="-342900">
              <a:buFont typeface="Arial" panose="020B0604020202020204" pitchFamily="34" charset="0"/>
              <a:buChar char="•"/>
            </a:pPr>
            <a:r>
              <a:rPr lang="en-US" sz="2400" b="1" u="sng" dirty="0">
                <a:solidFill>
                  <a:srgbClr val="FF0000"/>
                </a:solidFill>
              </a:rPr>
              <a:t>Parent volunteers may not administer a state assessment. </a:t>
            </a:r>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5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4639"/>
            <a:ext cx="10820400" cy="1298129"/>
          </a:xfrm>
        </p:spPr>
        <p:txBody>
          <a:bodyPr>
            <a:normAutofit/>
          </a:bodyPr>
          <a:lstStyle/>
          <a:p>
            <a:pPr algn="ctr"/>
            <a:r>
              <a:rPr lang="en-US" b="1" dirty="0" smtClean="0"/>
              <a:t>Appropriate </a:t>
            </a:r>
            <a:r>
              <a:rPr lang="en-US" b="1" dirty="0"/>
              <a:t>Testing Practices</a:t>
            </a:r>
            <a:r>
              <a:rPr lang="en-US" dirty="0"/>
              <a:t/>
            </a:r>
            <a:br>
              <a:rPr lang="en-US" dirty="0"/>
            </a:br>
            <a:r>
              <a:rPr lang="en-US" sz="2800" dirty="0" smtClean="0"/>
              <a:t>Unacceptable </a:t>
            </a:r>
            <a:r>
              <a:rPr lang="en-US" sz="2800" dirty="0"/>
              <a:t>Practices </a:t>
            </a:r>
            <a:r>
              <a:rPr lang="en-US" sz="2800" dirty="0" smtClean="0"/>
              <a:t>(</a:t>
            </a:r>
            <a:r>
              <a:rPr lang="en-US" sz="2800" dirty="0"/>
              <a:t>Fact </a:t>
            </a:r>
            <a:r>
              <a:rPr lang="en-US" sz="2800" dirty="0" smtClean="0"/>
              <a:t>Sheet)</a:t>
            </a:r>
            <a:endParaRPr lang="en-US" sz="2800" dirty="0"/>
          </a:p>
        </p:txBody>
      </p:sp>
      <p:sp>
        <p:nvSpPr>
          <p:cNvPr id="3" name="Content Placeholder 2"/>
          <p:cNvSpPr>
            <a:spLocks noGrp="1"/>
          </p:cNvSpPr>
          <p:nvPr>
            <p:ph idx="1"/>
          </p:nvPr>
        </p:nvSpPr>
        <p:spPr>
          <a:xfrm>
            <a:off x="1065212" y="1719072"/>
            <a:ext cx="10134600" cy="4453128"/>
          </a:xfrm>
        </p:spPr>
        <p:txBody>
          <a:bodyPr>
            <a:normAutofit/>
          </a:bodyPr>
          <a:lstStyle/>
          <a:p>
            <a:pPr marL="342900" indent="-342900"/>
            <a:r>
              <a:rPr lang="en-US" dirty="0" smtClean="0"/>
              <a:t>Do </a:t>
            </a:r>
            <a:r>
              <a:rPr lang="en-US" dirty="0"/>
              <a:t>not tell students to redo a specific item or to review any specific part of the test once testing has begun</a:t>
            </a:r>
            <a:r>
              <a:rPr lang="en-US" dirty="0" smtClean="0"/>
              <a:t>.</a:t>
            </a:r>
          </a:p>
          <a:p>
            <a:pPr lvl="0"/>
            <a:endParaRPr lang="en-US" dirty="0"/>
          </a:p>
          <a:p>
            <a:pPr marL="342900" indent="-342900"/>
            <a:r>
              <a:rPr lang="en-US" dirty="0"/>
              <a:t>Do not go back and review each item individually with the student, simply direct students to answer items that did not have a check mark to indicate that the item was answered.</a:t>
            </a:r>
          </a:p>
          <a:p>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1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012" y="274639"/>
            <a:ext cx="6117773" cy="710385"/>
          </a:xfrm>
        </p:spPr>
        <p:txBody>
          <a:bodyPr>
            <a:normAutofit/>
          </a:bodyPr>
          <a:lstStyle/>
          <a:p>
            <a:r>
              <a:rPr lang="en-US" sz="3600" b="1" dirty="0"/>
              <a:t>Monitor Visit: Purpose</a:t>
            </a:r>
          </a:p>
        </p:txBody>
      </p:sp>
      <p:sp>
        <p:nvSpPr>
          <p:cNvPr id="3" name="Content Placeholder 2"/>
          <p:cNvSpPr>
            <a:spLocks noGrp="1"/>
          </p:cNvSpPr>
          <p:nvPr>
            <p:ph idx="1"/>
          </p:nvPr>
        </p:nvSpPr>
        <p:spPr>
          <a:xfrm>
            <a:off x="836612" y="1143000"/>
            <a:ext cx="10515600" cy="5257800"/>
          </a:xfrm>
        </p:spPr>
        <p:txBody>
          <a:bodyPr>
            <a:normAutofit/>
          </a:bodyPr>
          <a:lstStyle/>
          <a:p>
            <a:r>
              <a:rPr lang="en-US" sz="2800" dirty="0"/>
              <a:t>KSDE staff and the members of the Kansas Assessment Advisory Council visit about 10% of Kansas schools during test administration yearly for the purpose of monitoring test security</a:t>
            </a:r>
            <a:r>
              <a:rPr lang="en-US" sz="2800" dirty="0" smtClean="0"/>
              <a:t>.</a:t>
            </a:r>
          </a:p>
          <a:p>
            <a:pPr lvl="1"/>
            <a:r>
              <a:rPr lang="en-US" sz="2400" dirty="0" smtClean="0"/>
              <a:t>A </a:t>
            </a:r>
            <a:r>
              <a:rPr lang="en-US" sz="2400" dirty="0"/>
              <a:t>representative sample of districts across </a:t>
            </a:r>
            <a:r>
              <a:rPr lang="en-US" sz="2400" dirty="0" smtClean="0"/>
              <a:t>Kansas will be selected. Both large and small districts from across </a:t>
            </a:r>
            <a:r>
              <a:rPr lang="en-US" sz="2400" dirty="0"/>
              <a:t>all state BOE regions </a:t>
            </a:r>
            <a:r>
              <a:rPr lang="en-US" sz="2400" dirty="0" smtClean="0"/>
              <a:t>will be included. </a:t>
            </a:r>
          </a:p>
          <a:p>
            <a:pPr marL="285750" lvl="1" indent="-285750">
              <a:buFont typeface="Arial" panose="020B0604020202020204" pitchFamily="34" charset="0"/>
              <a:buChar char="•"/>
            </a:pPr>
            <a:r>
              <a:rPr lang="en-US" sz="2800" dirty="0" smtClean="0"/>
              <a:t>Our BTCs (annually) do an outstanding job of preparing our staff and students for state assessments. When they ask you to complete a task, they do so per KSDE requirements, not USD 343 requirements. Please attend to and complete whatever task is requested ASAP!</a:t>
            </a:r>
            <a:endParaRPr lang="en-US" sz="2800" dirty="0"/>
          </a:p>
          <a:p>
            <a:pPr marL="0" indent="0">
              <a:buNone/>
            </a:pPr>
            <a:endParaRPr lang="en-US" sz="3800" dirty="0"/>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05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12" y="152400"/>
            <a:ext cx="4953001" cy="838200"/>
          </a:xfrm>
        </p:spPr>
        <p:txBody>
          <a:bodyPr/>
          <a:lstStyle/>
          <a:p>
            <a:pPr algn="ctr"/>
            <a:r>
              <a:rPr lang="en-US" b="1" dirty="0" smtClean="0"/>
              <a:t>Monitor Visits</a:t>
            </a:r>
            <a:endParaRPr lang="en-US" b="1" dirty="0"/>
          </a:p>
        </p:txBody>
      </p:sp>
      <p:sp>
        <p:nvSpPr>
          <p:cNvPr id="3" name="Content Placeholder 2"/>
          <p:cNvSpPr>
            <a:spLocks noGrp="1"/>
          </p:cNvSpPr>
          <p:nvPr>
            <p:ph idx="1"/>
          </p:nvPr>
        </p:nvSpPr>
        <p:spPr>
          <a:xfrm>
            <a:off x="938186" y="533400"/>
            <a:ext cx="10515600" cy="5589621"/>
          </a:xfrm>
        </p:spPr>
        <p:txBody>
          <a:bodyPr>
            <a:normAutofit/>
          </a:bodyPr>
          <a:lstStyle/>
          <a:p>
            <a:pPr marL="0" indent="0">
              <a:buNone/>
            </a:pPr>
            <a:endParaRPr lang="en-US" dirty="0"/>
          </a:p>
          <a:p>
            <a:pPr lvl="0"/>
            <a:r>
              <a:rPr lang="en-US" dirty="0"/>
              <a:t>Two methods will be used to conduct Monitor visits: </a:t>
            </a:r>
          </a:p>
          <a:p>
            <a:pPr marL="769545" lvl="1" indent="-342900"/>
            <a:r>
              <a:rPr lang="en-US" dirty="0"/>
              <a:t>Schools/districts can </a:t>
            </a:r>
            <a:r>
              <a:rPr lang="en-US" u="sng" dirty="0"/>
              <a:t>volunteer</a:t>
            </a:r>
            <a:r>
              <a:rPr lang="en-US" dirty="0"/>
              <a:t> to receive a monitor visit.  A monitor team will be assigned to that district.  The team will select the date they will conduct the visit based on the testing schedule provided by the school.  The district will not be informed of the specific date selected since they have volunteered for the visit. </a:t>
            </a:r>
          </a:p>
          <a:p>
            <a:pPr marL="769545" lvl="1" indent="-342900"/>
            <a:r>
              <a:rPr lang="en-US" u="sng" dirty="0"/>
              <a:t>Unannounced</a:t>
            </a:r>
            <a:r>
              <a:rPr lang="en-US" dirty="0"/>
              <a:t> visits for a random sample of schools:  schools will be chosen from the list of districts/schools who did not volunteer.  The district test coordinator will be alerted to potential visits and will share test schedules for the purpose of monitor visits.  </a:t>
            </a:r>
          </a:p>
          <a:p>
            <a:pPr lvl="2"/>
            <a:r>
              <a:rPr lang="en-US" sz="2000" dirty="0"/>
              <a:t>Random sample collection includes consideration of Board Member districts, district size, rural/urban, previous violations, previous monitor </a:t>
            </a:r>
            <a:r>
              <a:rPr lang="en-US" sz="2000" dirty="0" smtClean="0"/>
              <a:t>visits.</a:t>
            </a:r>
            <a:endParaRPr lang="en-US" sz="2000" dirty="0"/>
          </a:p>
          <a:p>
            <a:pPr lvl="2"/>
            <a:r>
              <a:rPr lang="en-US" sz="2000" dirty="0" smtClean="0"/>
              <a:t>USD 343 typically does NOT volunteer for this visit. However, we always prepare as if we will receive a visit. </a:t>
            </a:r>
            <a:endParaRPr lang="en-US" sz="2000" dirty="0"/>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8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Monitor Checklist</a:t>
            </a:r>
            <a:endParaRPr lang="en-US" b="1" dirty="0"/>
          </a:p>
        </p:txBody>
      </p:sp>
      <p:sp>
        <p:nvSpPr>
          <p:cNvPr id="3" name="Content Placeholder 2"/>
          <p:cNvSpPr>
            <a:spLocks noGrp="1"/>
          </p:cNvSpPr>
          <p:nvPr>
            <p:ph idx="1"/>
          </p:nvPr>
        </p:nvSpPr>
        <p:spPr>
          <a:xfrm>
            <a:off x="836612" y="1600201"/>
            <a:ext cx="10744200" cy="4648199"/>
          </a:xfrm>
        </p:spPr>
        <p:txBody>
          <a:bodyPr>
            <a:normAutofit fontScale="92500" lnSpcReduction="20000"/>
          </a:bodyPr>
          <a:lstStyle/>
          <a:p>
            <a:endParaRPr lang="en-US" dirty="0"/>
          </a:p>
          <a:p>
            <a:pPr marL="457200" indent="-457200"/>
            <a:r>
              <a:rPr lang="en-US" dirty="0" smtClean="0"/>
              <a:t>The monitor visit is completed by a visiting team, who will leave a copy of the report with the school as well as submit a copy to KSDE.</a:t>
            </a:r>
          </a:p>
          <a:p>
            <a:pPr marL="457200" indent="-457200"/>
            <a:r>
              <a:rPr lang="en-US" dirty="0" smtClean="0"/>
              <a:t>To view the State Monitor Quality Assurance Checklist, please click </a:t>
            </a:r>
            <a:r>
              <a:rPr lang="en-US" dirty="0" smtClean="0">
                <a:hlinkClick r:id="rId2"/>
              </a:rPr>
              <a:t>HERE</a:t>
            </a:r>
            <a:r>
              <a:rPr lang="en-US" dirty="0" smtClean="0"/>
              <a:t>. </a:t>
            </a:r>
          </a:p>
          <a:p>
            <a:pPr marL="457200" indent="-457200"/>
            <a:r>
              <a:rPr lang="en-US" dirty="0" smtClean="0"/>
              <a:t>The next three slides conclude this training. The slides include 10 quick quiz questions that will allow you to double check your understanding of the Test Security and Ethics guidelines established by KSDE! Have a scratch pad handy to record your answers. Correct answers are provided after question 10. </a:t>
            </a:r>
          </a:p>
          <a:p>
            <a:pPr marL="457200" indent="-457200"/>
            <a:r>
              <a:rPr lang="en-US" dirty="0" smtClean="0"/>
              <a:t>Once you finish your training, please be sure to sign the Agreement to Abide by Guidelines document found </a:t>
            </a:r>
            <a:r>
              <a:rPr lang="en-US" dirty="0" smtClean="0">
                <a:hlinkClick r:id="rId3"/>
              </a:rPr>
              <a:t>HERE </a:t>
            </a:r>
            <a:r>
              <a:rPr lang="en-US" dirty="0" smtClean="0"/>
              <a:t>(on the USD343 assessment page). Give to your BTC (Building Test Coordinator). It is always a great idea to save a PDF copy of the “agreement to abide” document.</a:t>
            </a:r>
          </a:p>
        </p:txBody>
      </p:sp>
      <p:pic>
        <p:nvPicPr>
          <p:cNvPr id="5"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24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Kansas State Test Security </a:t>
            </a:r>
            <a:r>
              <a:rPr lang="en-US" b="1" dirty="0" smtClean="0"/>
              <a:t>and Ethics</a:t>
            </a:r>
            <a:r>
              <a:rPr lang="en-US" dirty="0" smtClean="0"/>
              <a:t/>
            </a:r>
            <a:br>
              <a:rPr lang="en-US" dirty="0" smtClean="0"/>
            </a:br>
            <a:r>
              <a:rPr lang="en-US" sz="2800" dirty="0" smtClean="0"/>
              <a:t>Quick Check of Understanding!</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034961751"/>
              </p:ext>
            </p:extLst>
          </p:nvPr>
        </p:nvGraphicFramePr>
        <p:xfrm>
          <a:off x="608012" y="1828800"/>
          <a:ext cx="10896600" cy="402336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xmlns="" val="1462334815"/>
                    </a:ext>
                  </a:extLst>
                </a:gridCol>
                <a:gridCol w="8839200">
                  <a:extLst>
                    <a:ext uri="{9D8B030D-6E8A-4147-A177-3AD203B41FA5}">
                      <a16:colId xmlns:a16="http://schemas.microsoft.com/office/drawing/2014/main" xmlns="" val="574388742"/>
                    </a:ext>
                  </a:extLst>
                </a:gridCol>
              </a:tblGrid>
              <a:tr h="370840">
                <a:tc>
                  <a:txBody>
                    <a:bodyPr/>
                    <a:lstStyle/>
                    <a:p>
                      <a:pPr algn="ctr"/>
                      <a:r>
                        <a:rPr lang="en-US" dirty="0" smtClean="0"/>
                        <a:t>True or</a:t>
                      </a:r>
                      <a:r>
                        <a:rPr lang="en-US" baseline="0" dirty="0" smtClean="0"/>
                        <a:t> False</a:t>
                      </a:r>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Read each statement and decide</a:t>
                      </a:r>
                      <a:r>
                        <a:rPr lang="en-US" baseline="0" dirty="0" smtClean="0"/>
                        <a:t> if it is true or false.</a:t>
                      </a:r>
                      <a:endParaRPr lang="en-US" dirty="0" smtClean="0"/>
                    </a:p>
                  </a:txBody>
                  <a:tcPr/>
                </a:tc>
                <a:extLst>
                  <a:ext uri="{0D108BD9-81ED-4DB2-BD59-A6C34878D82A}">
                    <a16:rowId xmlns:a16="http://schemas.microsoft.com/office/drawing/2014/main" xmlns="" val="145746429"/>
                  </a:ext>
                </a:extLst>
              </a:tr>
              <a:tr h="370840">
                <a:tc>
                  <a:txBody>
                    <a:bodyPr/>
                    <a:lstStyle/>
                    <a:p>
                      <a:pPr algn="ctr"/>
                      <a:r>
                        <a:rPr lang="en-US" dirty="0" smtClean="0"/>
                        <a:t>1. </a:t>
                      </a:r>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When you complete the training module you must sign a verification of training and agreement to abide by ethics and test security policies and practices. </a:t>
                      </a:r>
                    </a:p>
                  </a:txBody>
                  <a:tcPr/>
                </a:tc>
                <a:extLst>
                  <a:ext uri="{0D108BD9-81ED-4DB2-BD59-A6C34878D82A}">
                    <a16:rowId xmlns:a16="http://schemas.microsoft.com/office/drawing/2014/main" xmlns="" val="2833015704"/>
                  </a:ext>
                </a:extLst>
              </a:tr>
              <a:tr h="370840">
                <a:tc>
                  <a:txBody>
                    <a:bodyPr/>
                    <a:lstStyle/>
                    <a:p>
                      <a:pPr algn="ctr"/>
                      <a:r>
                        <a:rPr lang="en-US" dirty="0" smtClean="0"/>
                        <a:t>2. </a:t>
                      </a:r>
                      <a:endParaRPr lang="en-US" dirty="0"/>
                    </a:p>
                  </a:txBody>
                  <a:tcPr/>
                </a:tc>
                <a:tc>
                  <a:txBody>
                    <a:bodyPr/>
                    <a:lstStyle/>
                    <a:p>
                      <a:r>
                        <a:rPr lang="en-US" dirty="0" smtClean="0"/>
                        <a:t>If you notice a student didn’t answer a question correctly it is okay to tell them to check their work. </a:t>
                      </a:r>
                      <a:endParaRPr lang="en-US" dirty="0"/>
                    </a:p>
                  </a:txBody>
                  <a:tcPr/>
                </a:tc>
                <a:extLst>
                  <a:ext uri="{0D108BD9-81ED-4DB2-BD59-A6C34878D82A}">
                    <a16:rowId xmlns:a16="http://schemas.microsoft.com/office/drawing/2014/main" xmlns="" val="51332659"/>
                  </a:ext>
                </a:extLst>
              </a:tr>
              <a:tr h="370840">
                <a:tc>
                  <a:txBody>
                    <a:bodyPr/>
                    <a:lstStyle/>
                    <a:p>
                      <a:pPr algn="ctr"/>
                      <a:r>
                        <a:rPr lang="en-US" dirty="0" smtClean="0"/>
                        <a:t>3. </a:t>
                      </a:r>
                      <a:endParaRPr lang="en-US" dirty="0"/>
                    </a:p>
                  </a:txBody>
                  <a:tcPr/>
                </a:tc>
                <a:tc>
                  <a:txBody>
                    <a:bodyPr/>
                    <a:lstStyle/>
                    <a:p>
                      <a:r>
                        <a:rPr lang="en-US" dirty="0" smtClean="0"/>
                        <a:t>As</a:t>
                      </a:r>
                      <a:r>
                        <a:rPr lang="en-US" baseline="0" dirty="0" smtClean="0"/>
                        <a:t> a test proctor students should raise their hand and indicate they are finished before exiting the test.  It is okay to review the end review screen to make sure students have answered all items on the test.</a:t>
                      </a:r>
                      <a:endParaRPr lang="en-US" dirty="0"/>
                    </a:p>
                  </a:txBody>
                  <a:tcPr/>
                </a:tc>
                <a:extLst>
                  <a:ext uri="{0D108BD9-81ED-4DB2-BD59-A6C34878D82A}">
                    <a16:rowId xmlns:a16="http://schemas.microsoft.com/office/drawing/2014/main" xmlns="" val="3076171129"/>
                  </a:ext>
                </a:extLst>
              </a:tr>
            </a:tbl>
          </a:graphicData>
        </a:graphic>
      </p:graphicFrame>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2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Kansas State Test Security </a:t>
            </a:r>
            <a:r>
              <a:rPr lang="en-US" b="1" dirty="0" smtClean="0"/>
              <a:t>and Ethics</a:t>
            </a:r>
            <a:r>
              <a:rPr lang="en-US" dirty="0" smtClean="0"/>
              <a:t/>
            </a:r>
            <a:br>
              <a:rPr lang="en-US" dirty="0" smtClean="0"/>
            </a:br>
            <a:r>
              <a:rPr lang="en-US" sz="2800" dirty="0" smtClean="0"/>
              <a:t>Quick Check</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10845816"/>
              </p:ext>
            </p:extLst>
          </p:nvPr>
        </p:nvGraphicFramePr>
        <p:xfrm>
          <a:off x="608012" y="1828800"/>
          <a:ext cx="10896600" cy="402336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xmlns="" val="1462334815"/>
                    </a:ext>
                  </a:extLst>
                </a:gridCol>
                <a:gridCol w="8839200">
                  <a:extLst>
                    <a:ext uri="{9D8B030D-6E8A-4147-A177-3AD203B41FA5}">
                      <a16:colId xmlns:a16="http://schemas.microsoft.com/office/drawing/2014/main" xmlns="" val="574388742"/>
                    </a:ext>
                  </a:extLst>
                </a:gridCol>
              </a:tblGrid>
              <a:tr h="370840">
                <a:tc>
                  <a:txBody>
                    <a:bodyPr/>
                    <a:lstStyle/>
                    <a:p>
                      <a:pPr algn="ctr"/>
                      <a:r>
                        <a:rPr lang="en-US" dirty="0" smtClean="0"/>
                        <a:t>True or</a:t>
                      </a:r>
                      <a:r>
                        <a:rPr lang="en-US" baseline="0" dirty="0" smtClean="0"/>
                        <a:t> False</a:t>
                      </a:r>
                      <a:endParaRPr lang="en-US" dirty="0"/>
                    </a:p>
                  </a:txBody>
                  <a:tcPr/>
                </a:tc>
                <a:tc>
                  <a:txBody>
                    <a:bodyPr/>
                    <a:lstStyle/>
                    <a:p>
                      <a:r>
                        <a:rPr lang="en-US" dirty="0" smtClean="0"/>
                        <a:t>Read each statement and decide</a:t>
                      </a:r>
                      <a:r>
                        <a:rPr lang="en-US" baseline="0" dirty="0" smtClean="0"/>
                        <a:t> if it is true or false.</a:t>
                      </a:r>
                      <a:endParaRPr lang="en-US" dirty="0"/>
                    </a:p>
                  </a:txBody>
                  <a:tcPr/>
                </a:tc>
                <a:extLst>
                  <a:ext uri="{0D108BD9-81ED-4DB2-BD59-A6C34878D82A}">
                    <a16:rowId xmlns:a16="http://schemas.microsoft.com/office/drawing/2014/main" xmlns="" val="145746429"/>
                  </a:ext>
                </a:extLst>
              </a:tr>
              <a:tr h="370840">
                <a:tc>
                  <a:txBody>
                    <a:bodyPr/>
                    <a:lstStyle/>
                    <a:p>
                      <a:pPr algn="ctr"/>
                      <a:r>
                        <a:rPr lang="en-US" dirty="0" smtClean="0"/>
                        <a:t>4. </a:t>
                      </a:r>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monitor visit allows KSDE to see the good things that schools are doing to ensure test security and ethical practices are maintained.</a:t>
                      </a:r>
                      <a:endParaRPr lang="en-US" dirty="0" smtClean="0"/>
                    </a:p>
                  </a:txBody>
                  <a:tcPr/>
                </a:tc>
                <a:extLst>
                  <a:ext uri="{0D108BD9-81ED-4DB2-BD59-A6C34878D82A}">
                    <a16:rowId xmlns:a16="http://schemas.microsoft.com/office/drawing/2014/main" xmlns="" val="2833015704"/>
                  </a:ext>
                </a:extLst>
              </a:tr>
              <a:tr h="370840">
                <a:tc>
                  <a:txBody>
                    <a:bodyPr/>
                    <a:lstStyle/>
                    <a:p>
                      <a:pPr algn="ctr"/>
                      <a:r>
                        <a:rPr lang="en-US" dirty="0" smtClean="0"/>
                        <a:t>5. </a:t>
                      </a:r>
                      <a:endParaRPr lang="en-US" dirty="0"/>
                    </a:p>
                  </a:txBody>
                  <a:tcPr/>
                </a:tc>
                <a:tc>
                  <a:txBody>
                    <a:bodyPr/>
                    <a:lstStyle/>
                    <a:p>
                      <a:r>
                        <a:rPr lang="en-US" dirty="0" smtClean="0"/>
                        <a:t>When</a:t>
                      </a:r>
                      <a:r>
                        <a:rPr lang="en-US" baseline="0" dirty="0" smtClean="0"/>
                        <a:t> reporting an item issue on the test it is okay to take a picture of the item and send to KSDE.</a:t>
                      </a:r>
                      <a:endParaRPr lang="en-US" dirty="0"/>
                    </a:p>
                  </a:txBody>
                  <a:tcPr/>
                </a:tc>
                <a:extLst>
                  <a:ext uri="{0D108BD9-81ED-4DB2-BD59-A6C34878D82A}">
                    <a16:rowId xmlns:a16="http://schemas.microsoft.com/office/drawing/2014/main" xmlns="" val="51332659"/>
                  </a:ext>
                </a:extLst>
              </a:tr>
              <a:tr h="370840">
                <a:tc>
                  <a:txBody>
                    <a:bodyPr/>
                    <a:lstStyle/>
                    <a:p>
                      <a:pPr algn="ctr"/>
                      <a:r>
                        <a:rPr lang="en-US" dirty="0" smtClean="0"/>
                        <a:t>6. </a:t>
                      </a:r>
                      <a:endParaRPr lang="en-US" dirty="0"/>
                    </a:p>
                  </a:txBody>
                  <a:tcPr/>
                </a:tc>
                <a:tc>
                  <a:txBody>
                    <a:bodyPr/>
                    <a:lstStyle/>
                    <a:p>
                      <a:r>
                        <a:rPr lang="en-US" dirty="0" smtClean="0"/>
                        <a:t>During</a:t>
                      </a:r>
                      <a:r>
                        <a:rPr lang="en-US" baseline="0" dirty="0" smtClean="0"/>
                        <a:t> administration of the math assessment students may use handheld calculators. If handheld calculators are used teachers must actively monitor this use.  Before and after the test session calculators must be cleared. </a:t>
                      </a:r>
                      <a:endParaRPr lang="en-US" dirty="0"/>
                    </a:p>
                  </a:txBody>
                  <a:tcPr/>
                </a:tc>
                <a:extLst>
                  <a:ext uri="{0D108BD9-81ED-4DB2-BD59-A6C34878D82A}">
                    <a16:rowId xmlns:a16="http://schemas.microsoft.com/office/drawing/2014/main" xmlns="" val="3076171129"/>
                  </a:ext>
                </a:extLst>
              </a:tr>
            </a:tbl>
          </a:graphicData>
        </a:graphic>
      </p:graphicFrame>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2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Kansas State Test Security and Ethics</a:t>
            </a:r>
            <a:br>
              <a:rPr lang="en-US" b="1" dirty="0"/>
            </a:br>
            <a:r>
              <a:rPr lang="en-US" sz="2800" dirty="0"/>
              <a:t>Quick Check</a:t>
            </a:r>
          </a:p>
        </p:txBody>
      </p:sp>
      <p:graphicFrame>
        <p:nvGraphicFramePr>
          <p:cNvPr id="4" name="Table 3"/>
          <p:cNvGraphicFramePr>
            <a:graphicFrameLocks noGrp="1"/>
          </p:cNvGraphicFramePr>
          <p:nvPr>
            <p:extLst>
              <p:ext uri="{D42A27DB-BD31-4B8C-83A1-F6EECF244321}">
                <p14:modId xmlns:p14="http://schemas.microsoft.com/office/powerpoint/2010/main" val="1041028189"/>
              </p:ext>
            </p:extLst>
          </p:nvPr>
        </p:nvGraphicFramePr>
        <p:xfrm>
          <a:off x="608012" y="1828800"/>
          <a:ext cx="10896600" cy="374904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xmlns="" val="1462334815"/>
                    </a:ext>
                  </a:extLst>
                </a:gridCol>
                <a:gridCol w="8839200">
                  <a:extLst>
                    <a:ext uri="{9D8B030D-6E8A-4147-A177-3AD203B41FA5}">
                      <a16:colId xmlns:a16="http://schemas.microsoft.com/office/drawing/2014/main" xmlns="" val="574388742"/>
                    </a:ext>
                  </a:extLst>
                </a:gridCol>
              </a:tblGrid>
              <a:tr h="370840">
                <a:tc>
                  <a:txBody>
                    <a:bodyPr/>
                    <a:lstStyle/>
                    <a:p>
                      <a:pPr algn="ctr"/>
                      <a:r>
                        <a:rPr lang="en-US" dirty="0" smtClean="0"/>
                        <a:t>True or</a:t>
                      </a:r>
                      <a:r>
                        <a:rPr lang="en-US" baseline="0" dirty="0" smtClean="0"/>
                        <a:t> False</a:t>
                      </a:r>
                      <a:endParaRPr lang="en-US" dirty="0"/>
                    </a:p>
                  </a:txBody>
                  <a:tcPr/>
                </a:tc>
                <a:tc>
                  <a:txBody>
                    <a:bodyPr/>
                    <a:lstStyle/>
                    <a:p>
                      <a:r>
                        <a:rPr lang="en-US" dirty="0" smtClean="0"/>
                        <a:t>Read each statement and decide</a:t>
                      </a:r>
                      <a:r>
                        <a:rPr lang="en-US" baseline="0" dirty="0" smtClean="0"/>
                        <a:t> if it is true or false.</a:t>
                      </a:r>
                      <a:endParaRPr lang="en-US" dirty="0"/>
                    </a:p>
                  </a:txBody>
                  <a:tcPr/>
                </a:tc>
                <a:extLst>
                  <a:ext uri="{0D108BD9-81ED-4DB2-BD59-A6C34878D82A}">
                    <a16:rowId xmlns:a16="http://schemas.microsoft.com/office/drawing/2014/main" xmlns="" val="145746429"/>
                  </a:ext>
                </a:extLst>
              </a:tr>
              <a:tr h="370840">
                <a:tc>
                  <a:txBody>
                    <a:bodyPr/>
                    <a:lstStyle/>
                    <a:p>
                      <a:pPr algn="ctr"/>
                      <a:r>
                        <a:rPr lang="en-US" dirty="0" smtClean="0"/>
                        <a:t>7. </a:t>
                      </a:r>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t>Actively</a:t>
                      </a:r>
                      <a:r>
                        <a:rPr lang="en-US" baseline="0" dirty="0" smtClean="0"/>
                        <a:t> monitoring the testing sessions by test proctors is critical to maintaining security.</a:t>
                      </a:r>
                      <a:endParaRPr lang="en-US" dirty="0" smtClean="0"/>
                    </a:p>
                  </a:txBody>
                  <a:tcPr/>
                </a:tc>
                <a:extLst>
                  <a:ext uri="{0D108BD9-81ED-4DB2-BD59-A6C34878D82A}">
                    <a16:rowId xmlns:a16="http://schemas.microsoft.com/office/drawing/2014/main" xmlns="" val="2833015704"/>
                  </a:ext>
                </a:extLst>
              </a:tr>
              <a:tr h="370840">
                <a:tc>
                  <a:txBody>
                    <a:bodyPr/>
                    <a:lstStyle/>
                    <a:p>
                      <a:pPr algn="ctr"/>
                      <a:r>
                        <a:rPr lang="en-US" dirty="0" smtClean="0"/>
                        <a:t>8.</a:t>
                      </a:r>
                      <a:endParaRPr lang="en-US" dirty="0"/>
                    </a:p>
                  </a:txBody>
                  <a:tcPr/>
                </a:tc>
                <a:tc>
                  <a:txBody>
                    <a:bodyPr/>
                    <a:lstStyle/>
                    <a:p>
                      <a:r>
                        <a:rPr lang="en-US" dirty="0" smtClean="0"/>
                        <a:t>Parents may help</a:t>
                      </a:r>
                      <a:r>
                        <a:rPr lang="en-US" baseline="0" dirty="0" smtClean="0"/>
                        <a:t> administer the state assessment.</a:t>
                      </a:r>
                      <a:endParaRPr lang="en-US" dirty="0"/>
                    </a:p>
                  </a:txBody>
                  <a:tcPr/>
                </a:tc>
                <a:extLst>
                  <a:ext uri="{0D108BD9-81ED-4DB2-BD59-A6C34878D82A}">
                    <a16:rowId xmlns:a16="http://schemas.microsoft.com/office/drawing/2014/main" xmlns="" val="51332659"/>
                  </a:ext>
                </a:extLst>
              </a:tr>
              <a:tr h="370840">
                <a:tc>
                  <a:txBody>
                    <a:bodyPr/>
                    <a:lstStyle/>
                    <a:p>
                      <a:pPr algn="ctr"/>
                      <a:r>
                        <a:rPr lang="en-US" dirty="0" smtClean="0"/>
                        <a:t>9. </a:t>
                      </a:r>
                      <a:endParaRPr lang="en-US" dirty="0"/>
                    </a:p>
                  </a:txBody>
                  <a:tcPr/>
                </a:tc>
                <a:tc>
                  <a:txBody>
                    <a:bodyPr/>
                    <a:lstStyle/>
                    <a:p>
                      <a:r>
                        <a:rPr lang="en-US" dirty="0" smtClean="0"/>
                        <a:t>Accommodations</a:t>
                      </a:r>
                      <a:r>
                        <a:rPr lang="en-US" baseline="0" dirty="0" smtClean="0"/>
                        <a:t> on the state assessment must be part of regular classroom practice.</a:t>
                      </a:r>
                      <a:endParaRPr lang="en-US" dirty="0"/>
                    </a:p>
                  </a:txBody>
                  <a:tcPr/>
                </a:tc>
                <a:extLst>
                  <a:ext uri="{0D108BD9-81ED-4DB2-BD59-A6C34878D82A}">
                    <a16:rowId xmlns:a16="http://schemas.microsoft.com/office/drawing/2014/main" xmlns="" val="3076171129"/>
                  </a:ext>
                </a:extLst>
              </a:tr>
              <a:tr h="370840">
                <a:tc>
                  <a:txBody>
                    <a:bodyPr/>
                    <a:lstStyle/>
                    <a:p>
                      <a:pPr algn="ctr"/>
                      <a:r>
                        <a:rPr lang="en-US" dirty="0" smtClean="0"/>
                        <a:t>10.</a:t>
                      </a:r>
                      <a:endParaRPr lang="en-US" dirty="0"/>
                    </a:p>
                  </a:txBody>
                  <a:tcPr/>
                </a:tc>
                <a:tc>
                  <a:txBody>
                    <a:bodyPr/>
                    <a:lstStyle/>
                    <a:p>
                      <a:r>
                        <a:rPr lang="en-US" dirty="0" smtClean="0"/>
                        <a:t>The monitor team observed a test</a:t>
                      </a:r>
                      <a:r>
                        <a:rPr lang="en-US" baseline="0" dirty="0" smtClean="0"/>
                        <a:t> proctor reading the assessment from the screen to a student.  This is an acceptable practice.</a:t>
                      </a:r>
                      <a:endParaRPr lang="en-US" dirty="0"/>
                    </a:p>
                  </a:txBody>
                  <a:tcPr/>
                </a:tc>
                <a:extLst>
                  <a:ext uri="{0D108BD9-81ED-4DB2-BD59-A6C34878D82A}">
                    <a16:rowId xmlns:a16="http://schemas.microsoft.com/office/drawing/2014/main" xmlns="" val="1135496260"/>
                  </a:ext>
                </a:extLst>
              </a:tr>
            </a:tbl>
          </a:graphicData>
        </a:graphic>
      </p:graphicFrame>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0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Kansas State Test Security and Ethics</a:t>
            </a:r>
            <a:br>
              <a:rPr lang="en-US" b="1" dirty="0"/>
            </a:br>
            <a:r>
              <a:rPr lang="en-US" sz="2800" dirty="0"/>
              <a:t>Quick </a:t>
            </a:r>
            <a:r>
              <a:rPr lang="en-US" sz="2800" dirty="0" smtClean="0"/>
              <a:t>Check - KEY</a:t>
            </a:r>
            <a:endParaRPr lang="en-US" sz="2800" dirty="0"/>
          </a:p>
        </p:txBody>
      </p:sp>
      <p:sp>
        <p:nvSpPr>
          <p:cNvPr id="3" name="Content Placeholder 2"/>
          <p:cNvSpPr>
            <a:spLocks noGrp="1"/>
          </p:cNvSpPr>
          <p:nvPr>
            <p:ph idx="1"/>
          </p:nvPr>
        </p:nvSpPr>
        <p:spPr>
          <a:xfrm>
            <a:off x="1117309" y="1701800"/>
            <a:ext cx="4367503" cy="4470400"/>
          </a:xfrm>
        </p:spPr>
        <p:txBody>
          <a:bodyPr>
            <a:normAutofit fontScale="92500" lnSpcReduction="10000"/>
          </a:bodyPr>
          <a:lstStyle/>
          <a:p>
            <a:pPr marL="457200" indent="-457200">
              <a:buFont typeface="+mj-lt"/>
              <a:buAutoNum type="arabicPeriod"/>
            </a:pPr>
            <a:r>
              <a:rPr lang="en-US" dirty="0" smtClean="0"/>
              <a:t>True</a:t>
            </a:r>
          </a:p>
          <a:p>
            <a:pPr marL="457200" indent="-457200">
              <a:buFont typeface="+mj-lt"/>
              <a:buAutoNum type="arabicPeriod"/>
            </a:pPr>
            <a:r>
              <a:rPr lang="en-US" dirty="0" smtClean="0"/>
              <a:t>False – you may not tell students to redo or review a specific item.</a:t>
            </a:r>
          </a:p>
          <a:p>
            <a:pPr marL="457200" indent="-457200">
              <a:buFont typeface="+mj-lt"/>
              <a:buAutoNum type="arabicPeriod"/>
            </a:pPr>
            <a:r>
              <a:rPr lang="en-US" dirty="0" smtClean="0"/>
              <a:t>True</a:t>
            </a:r>
          </a:p>
          <a:p>
            <a:pPr marL="457200" indent="-457200">
              <a:buFont typeface="+mj-lt"/>
              <a:buAutoNum type="arabicPeriod"/>
            </a:pPr>
            <a:r>
              <a:rPr lang="en-US" dirty="0" smtClean="0"/>
              <a:t>True</a:t>
            </a:r>
          </a:p>
          <a:p>
            <a:pPr marL="457200" indent="-457200">
              <a:buFont typeface="+mj-lt"/>
              <a:buAutoNum type="arabicPeriod"/>
            </a:pPr>
            <a:r>
              <a:rPr lang="en-US" dirty="0" smtClean="0"/>
              <a:t>False – Report only the student id, test being taken, session number and item number and the issue with the item.</a:t>
            </a:r>
            <a:endParaRPr lang="en-US" dirty="0"/>
          </a:p>
        </p:txBody>
      </p:sp>
      <p:sp>
        <p:nvSpPr>
          <p:cNvPr id="4" name="Content Placeholder 2"/>
          <p:cNvSpPr txBox="1">
            <a:spLocks/>
          </p:cNvSpPr>
          <p:nvPr/>
        </p:nvSpPr>
        <p:spPr>
          <a:xfrm>
            <a:off x="6323012" y="1690914"/>
            <a:ext cx="4367503" cy="4470400"/>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9pPr>
          </a:lstStyle>
          <a:p>
            <a:pPr marL="457200" indent="-457200">
              <a:buFont typeface="+mj-lt"/>
              <a:buAutoNum type="arabicPeriod" startAt="6"/>
            </a:pPr>
            <a:r>
              <a:rPr lang="en-US" dirty="0" smtClean="0"/>
              <a:t>True</a:t>
            </a:r>
          </a:p>
          <a:p>
            <a:pPr marL="457200" indent="-457200">
              <a:buFont typeface="+mj-lt"/>
              <a:buAutoNum type="arabicPeriod" startAt="6"/>
            </a:pPr>
            <a:r>
              <a:rPr lang="en-US" dirty="0" smtClean="0"/>
              <a:t>True</a:t>
            </a:r>
          </a:p>
          <a:p>
            <a:pPr marL="457200" indent="-457200">
              <a:buFont typeface="+mj-lt"/>
              <a:buAutoNum type="arabicPeriod" startAt="6"/>
            </a:pPr>
            <a:r>
              <a:rPr lang="en-US" dirty="0" smtClean="0"/>
              <a:t>False – Parents may not administer the assessment.  </a:t>
            </a:r>
          </a:p>
          <a:p>
            <a:pPr marL="457200" indent="-457200">
              <a:buFont typeface="+mj-lt"/>
              <a:buAutoNum type="arabicPeriod" startAt="6"/>
            </a:pPr>
            <a:r>
              <a:rPr lang="en-US" dirty="0" smtClean="0"/>
              <a:t>True</a:t>
            </a:r>
          </a:p>
          <a:p>
            <a:pPr marL="457200" indent="-457200">
              <a:buFont typeface="+mj-lt"/>
              <a:buAutoNum type="arabicPeriod" startAt="6"/>
            </a:pPr>
            <a:r>
              <a:rPr lang="en-US" dirty="0" smtClean="0"/>
              <a:t>False – you may not read questions or passages from the screen.  </a:t>
            </a:r>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2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PLHS BTC – Tracey Paramore</a:t>
            </a:r>
          </a:p>
          <a:p>
            <a:r>
              <a:rPr lang="en-US" dirty="0" smtClean="0"/>
              <a:t>PLMS BTC – Beth </a:t>
            </a:r>
            <a:r>
              <a:rPr lang="en-US" dirty="0" err="1" smtClean="0"/>
              <a:t>Hupe</a:t>
            </a:r>
            <a:endParaRPr lang="en-US" dirty="0" smtClean="0"/>
          </a:p>
          <a:p>
            <a:r>
              <a:rPr lang="en-US" dirty="0" smtClean="0"/>
              <a:t>PLES BTC – Mark Lamb</a:t>
            </a:r>
          </a:p>
          <a:p>
            <a:r>
              <a:rPr lang="en-US" dirty="0" smtClean="0"/>
              <a:t>DTC – Josh Woodward</a:t>
            </a:r>
          </a:p>
          <a:p>
            <a:endParaRPr lang="en-US" dirty="0"/>
          </a:p>
          <a:p>
            <a:r>
              <a:rPr lang="en-US" dirty="0" smtClean="0"/>
              <a:t>Don’t forget to print, sign your Agreement to Abide document, then immediately submit to your </a:t>
            </a:r>
            <a:r>
              <a:rPr lang="en-US" dirty="0" smtClean="0"/>
              <a:t>BTC.   </a:t>
            </a:r>
            <a:r>
              <a:rPr lang="en-US" b="1" u="sng" dirty="0" smtClean="0">
                <a:solidFill>
                  <a:srgbClr val="FF0000"/>
                </a:solidFill>
              </a:rPr>
              <a:t>DEADLINE is Feb 28!</a:t>
            </a:r>
            <a:endParaRPr lang="en-US" b="1" u="sng" dirty="0">
              <a:solidFill>
                <a:srgbClr val="FF0000"/>
              </a:solidFill>
            </a:endParaRPr>
          </a:p>
        </p:txBody>
      </p:sp>
    </p:spTree>
    <p:extLst>
      <p:ext uri="{BB962C8B-B14F-4D97-AF65-F5344CB8AC3E}">
        <p14:creationId xmlns:p14="http://schemas.microsoft.com/office/powerpoint/2010/main" val="230544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b="1" dirty="0" smtClean="0"/>
              <a:t>Verification Note:</a:t>
            </a:r>
            <a:endParaRPr lang="en-US" b="1" dirty="0"/>
          </a:p>
        </p:txBody>
      </p:sp>
      <p:sp>
        <p:nvSpPr>
          <p:cNvPr id="3" name="Content Placeholder 2"/>
          <p:cNvSpPr>
            <a:spLocks noGrp="1"/>
          </p:cNvSpPr>
          <p:nvPr>
            <p:ph idx="1"/>
          </p:nvPr>
        </p:nvSpPr>
        <p:spPr>
          <a:xfrm>
            <a:off x="1824120" y="1600201"/>
            <a:ext cx="8295537" cy="4187858"/>
          </a:xfrm>
        </p:spPr>
        <p:txBody>
          <a:bodyPr>
            <a:normAutofit/>
          </a:bodyPr>
          <a:lstStyle/>
          <a:p>
            <a:pPr marL="457200" indent="-457200"/>
            <a:r>
              <a:rPr lang="en-US" dirty="0" smtClean="0"/>
              <a:t>Any </a:t>
            </a:r>
            <a:r>
              <a:rPr lang="en-US" dirty="0"/>
              <a:t>staff member who administers a state assessment </a:t>
            </a:r>
            <a:r>
              <a:rPr lang="en-US" b="1" dirty="0">
                <a:solidFill>
                  <a:srgbClr val="FF0000"/>
                </a:solidFill>
              </a:rPr>
              <a:t>must sign an agreement </a:t>
            </a:r>
            <a:r>
              <a:rPr lang="en-US" dirty="0"/>
              <a:t>to adhere to Test Security and Ethical Testing Practices.</a:t>
            </a:r>
          </a:p>
          <a:p>
            <a:endParaRPr lang="en-US" dirty="0"/>
          </a:p>
          <a:p>
            <a:pPr marL="1014399" lvl="1" indent="-457200">
              <a:buFont typeface="Arial" panose="020B0604020202020204" pitchFamily="34" charset="0"/>
              <a:buChar char="•"/>
            </a:pPr>
            <a:r>
              <a:rPr lang="en-US" sz="2400" dirty="0"/>
              <a:t>Written verification is needed for the protection of each teacher/proctor and the district</a:t>
            </a:r>
            <a:r>
              <a:rPr lang="en-US" sz="2400" dirty="0" smtClean="0"/>
              <a:t>.</a:t>
            </a:r>
          </a:p>
          <a:p>
            <a:pPr marL="1014399" lvl="1" indent="-457200">
              <a:buFont typeface="Arial" panose="020B0604020202020204" pitchFamily="34" charset="0"/>
              <a:buChar char="•"/>
            </a:pPr>
            <a:r>
              <a:rPr lang="en-US" sz="2400" dirty="0" smtClean="0"/>
              <a:t>PLEASE give the verification form to your building test coordinator.  Each BTC will gather all verification forms for this individual buildings, then share with the DTC (Josh).</a:t>
            </a:r>
            <a:endParaRPr lang="en-US" sz="2400" dirty="0"/>
          </a:p>
          <a:p>
            <a:pPr marL="1014399" lvl="1" indent="-457200">
              <a:buFont typeface="Arial" panose="020B0604020202020204" pitchFamily="34" charset="0"/>
              <a:buChar char="•"/>
            </a:pPr>
            <a:endParaRPr lang="en-US" sz="2400" dirty="0"/>
          </a:p>
          <a:p>
            <a:pPr marL="1014399" lvl="1" indent="-457200">
              <a:buFont typeface="Arial" panose="020B0604020202020204" pitchFamily="34" charset="0"/>
              <a:buChar char="•"/>
            </a:pPr>
            <a:endParaRPr lang="en-US" sz="24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87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b="1" dirty="0" smtClean="0"/>
              <a:t>Materials Needed </a:t>
            </a:r>
            <a:endParaRPr lang="en-US" b="1" dirty="0"/>
          </a:p>
        </p:txBody>
      </p:sp>
      <p:sp>
        <p:nvSpPr>
          <p:cNvPr id="3" name="Content Placeholder 2"/>
          <p:cNvSpPr>
            <a:spLocks noGrp="1"/>
          </p:cNvSpPr>
          <p:nvPr>
            <p:ph idx="1"/>
          </p:nvPr>
        </p:nvSpPr>
        <p:spPr>
          <a:xfrm>
            <a:off x="1217612" y="1502875"/>
            <a:ext cx="9906000" cy="4285184"/>
          </a:xfrm>
        </p:spPr>
        <p:txBody>
          <a:bodyPr>
            <a:normAutofit/>
          </a:bodyPr>
          <a:lstStyle/>
          <a:p>
            <a:r>
              <a:rPr lang="en-US" dirty="0"/>
              <a:t>Prior to beginning the training you will need to </a:t>
            </a:r>
            <a:r>
              <a:rPr lang="en-US" dirty="0" smtClean="0"/>
              <a:t>download,  </a:t>
            </a:r>
            <a:r>
              <a:rPr lang="en-US" dirty="0"/>
              <a:t>have access </a:t>
            </a:r>
            <a:r>
              <a:rPr lang="en-US" dirty="0" smtClean="0"/>
              <a:t>to or have read through </a:t>
            </a:r>
            <a:r>
              <a:rPr lang="en-US" dirty="0"/>
              <a:t>the following materials from the KSDE </a:t>
            </a:r>
            <a:r>
              <a:rPr lang="en-US" dirty="0" smtClean="0"/>
              <a:t>and </a:t>
            </a:r>
            <a:r>
              <a:rPr lang="en-US" dirty="0"/>
              <a:t>KAP </a:t>
            </a:r>
            <a:r>
              <a:rPr lang="en-US" dirty="0" smtClean="0"/>
              <a:t>website. All three resources have been linked to the USD 343 Assessment page (right hand column). </a:t>
            </a:r>
            <a:endParaRPr lang="en-US" dirty="0"/>
          </a:p>
          <a:p>
            <a:pPr lvl="2"/>
            <a:r>
              <a:rPr lang="en-US" sz="2200" dirty="0"/>
              <a:t>2019-2020 Test Security and Ethics Fact </a:t>
            </a:r>
            <a:r>
              <a:rPr lang="en-US" sz="2200" dirty="0" smtClean="0"/>
              <a:t>Sheet</a:t>
            </a:r>
            <a:endParaRPr lang="en-US" sz="2200" dirty="0"/>
          </a:p>
          <a:p>
            <a:pPr lvl="2"/>
            <a:r>
              <a:rPr lang="en-US" sz="2200" dirty="0"/>
              <a:t>2019-2020 Appropriate Testing Practices Fact </a:t>
            </a:r>
            <a:r>
              <a:rPr lang="en-US" sz="2200" dirty="0" smtClean="0"/>
              <a:t>Sheet</a:t>
            </a:r>
            <a:endParaRPr lang="en-US" sz="2200" dirty="0"/>
          </a:p>
          <a:p>
            <a:pPr lvl="2"/>
            <a:r>
              <a:rPr lang="en-US" sz="2200" dirty="0"/>
              <a:t>Kansas State Test Security Guidelines</a:t>
            </a:r>
            <a:endParaRPr lang="en-US" dirty="0" smtClean="0"/>
          </a:p>
          <a:p>
            <a:pPr lvl="1"/>
            <a:endParaRPr lang="en-US" dirty="0"/>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0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en-US" sz="6000" b="1" dirty="0" smtClean="0">
                <a:solidFill>
                  <a:srgbClr val="FF0000"/>
                </a:solidFill>
              </a:rPr>
              <a:t>Testing Window</a:t>
            </a:r>
            <a:endParaRPr lang="en-US" sz="6000" b="1" dirty="0">
              <a:solidFill>
                <a:srgbClr val="FF0000"/>
              </a:solidFill>
            </a:endParaRPr>
          </a:p>
        </p:txBody>
      </p:sp>
      <p:sp>
        <p:nvSpPr>
          <p:cNvPr id="3" name="Content Placeholder 2"/>
          <p:cNvSpPr>
            <a:spLocks noGrp="1"/>
          </p:cNvSpPr>
          <p:nvPr>
            <p:ph idx="1"/>
          </p:nvPr>
        </p:nvSpPr>
        <p:spPr>
          <a:xfrm>
            <a:off x="531812" y="1143000"/>
            <a:ext cx="10820400" cy="5257800"/>
          </a:xfrm>
        </p:spPr>
        <p:txBody>
          <a:bodyPr>
            <a:normAutofit fontScale="92500" lnSpcReduction="20000"/>
          </a:bodyPr>
          <a:lstStyle/>
          <a:p>
            <a:r>
              <a:rPr lang="en-US" dirty="0" smtClean="0"/>
              <a:t>Prior </a:t>
            </a:r>
            <a:r>
              <a:rPr lang="en-US" dirty="0"/>
              <a:t>to beginning the training you will need to download or have access to the following materials from the Kansas Assessment Program website </a:t>
            </a:r>
            <a:r>
              <a:rPr lang="en-US" dirty="0" smtClean="0">
                <a:hlinkClick r:id="rId3"/>
              </a:rPr>
              <a:t>www.ksassessments.org</a:t>
            </a:r>
            <a:r>
              <a:rPr lang="en-US" dirty="0" smtClean="0"/>
              <a:t>   </a:t>
            </a:r>
          </a:p>
          <a:p>
            <a:r>
              <a:rPr lang="en-US" dirty="0" smtClean="0"/>
              <a:t>Both documents are linked to the </a:t>
            </a:r>
            <a:r>
              <a:rPr lang="en-US" dirty="0" smtClean="0">
                <a:hlinkClick r:id="rId4"/>
              </a:rPr>
              <a:t>USD343 assessment page</a:t>
            </a:r>
            <a:r>
              <a:rPr lang="en-US" dirty="0" smtClean="0"/>
              <a:t>. </a:t>
            </a:r>
            <a:endParaRPr lang="en-US" dirty="0"/>
          </a:p>
          <a:p>
            <a:pPr lvl="1"/>
            <a:r>
              <a:rPr lang="en-US" sz="2400" dirty="0" smtClean="0"/>
              <a:t>2019-2020 KAP Overview with testing </a:t>
            </a:r>
            <a:r>
              <a:rPr lang="en-US" sz="2400" dirty="0"/>
              <a:t>w</a:t>
            </a:r>
            <a:r>
              <a:rPr lang="en-US" sz="2400" dirty="0" smtClean="0"/>
              <a:t>indow calendar. </a:t>
            </a:r>
            <a:endParaRPr lang="en-US" sz="2400" dirty="0"/>
          </a:p>
          <a:p>
            <a:pPr lvl="1"/>
            <a:r>
              <a:rPr lang="en-US" sz="2400" dirty="0"/>
              <a:t>Kansas Assessment Examiner’s Manual (KAEM) – </a:t>
            </a:r>
            <a:r>
              <a:rPr lang="en-US" sz="2400" dirty="0" smtClean="0"/>
              <a:t>Made available on </a:t>
            </a:r>
            <a:r>
              <a:rPr lang="en-US" sz="2400" dirty="0"/>
              <a:t>January 3, </a:t>
            </a:r>
            <a:r>
              <a:rPr lang="en-US" sz="2400" dirty="0" smtClean="0"/>
              <a:t>2020 and now linked to our USD 343 assessment page</a:t>
            </a:r>
            <a:r>
              <a:rPr lang="en-US" sz="2400" dirty="0"/>
              <a:t>. </a:t>
            </a:r>
            <a:endParaRPr lang="en-US" sz="2400" dirty="0" smtClean="0"/>
          </a:p>
          <a:p>
            <a:pPr marL="426645" lvl="1" indent="0">
              <a:buNone/>
            </a:pPr>
            <a:endParaRPr lang="en-US" sz="2400" dirty="0" smtClean="0"/>
          </a:p>
          <a:p>
            <a:pPr lvl="1"/>
            <a:r>
              <a:rPr lang="en-US" sz="2400" dirty="0" smtClean="0">
                <a:solidFill>
                  <a:srgbClr val="FF0000"/>
                </a:solidFill>
              </a:rPr>
              <a:t>EMPHASIS #1: Any </a:t>
            </a:r>
            <a:r>
              <a:rPr lang="en-US" sz="2400" dirty="0">
                <a:solidFill>
                  <a:srgbClr val="FF0000"/>
                </a:solidFill>
              </a:rPr>
              <a:t>staff member who administers or supports the administration of the state assessment must read the KAEM prior to administering the assessment. </a:t>
            </a:r>
            <a:r>
              <a:rPr lang="en-US" sz="2400" dirty="0" smtClean="0">
                <a:solidFill>
                  <a:srgbClr val="FF0000"/>
                </a:solidFill>
              </a:rPr>
              <a:t>This is required!!</a:t>
            </a:r>
            <a:endParaRPr lang="en-US" sz="2400" dirty="0">
              <a:solidFill>
                <a:srgbClr val="FF0000"/>
              </a:solidFill>
            </a:endParaRPr>
          </a:p>
          <a:p>
            <a:pPr lvl="1"/>
            <a:r>
              <a:rPr lang="en-US" sz="2400" dirty="0" smtClean="0">
                <a:solidFill>
                  <a:srgbClr val="FF0000"/>
                </a:solidFill>
              </a:rPr>
              <a:t>EMPHASIS #2: Building Leadership Teams will create building </a:t>
            </a:r>
            <a:r>
              <a:rPr lang="en-US" sz="2400" dirty="0" err="1" smtClean="0">
                <a:solidFill>
                  <a:srgbClr val="FF0000"/>
                </a:solidFill>
              </a:rPr>
              <a:t>assessement</a:t>
            </a:r>
            <a:r>
              <a:rPr lang="en-US" sz="2400" dirty="0" smtClean="0">
                <a:solidFill>
                  <a:srgbClr val="FF0000"/>
                </a:solidFill>
              </a:rPr>
              <a:t> schedules that fall within the state established assessment window, which begins on Monday, March 16, 2020 and end on Friday, May 1, 2020. Individual building assessment schedules should be created and shared with the DTC by February 1, 2020. </a:t>
            </a:r>
            <a:endParaRPr lang="en-US" dirty="0" smtClean="0"/>
          </a:p>
          <a:p>
            <a:pPr lvl="1"/>
            <a:endParaRPr lang="en-US" dirty="0" smtClean="0"/>
          </a:p>
          <a:p>
            <a:pPr lvl="1"/>
            <a:endParaRPr lang="en-US" dirty="0"/>
          </a:p>
          <a:p>
            <a:endParaRPr lang="en-US" dirty="0"/>
          </a:p>
        </p:txBody>
      </p:sp>
      <p:pic>
        <p:nvPicPr>
          <p:cNvPr id="4"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8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r>
              <a:rPr lang="en-US" b="1" dirty="0"/>
              <a:t>Kansas State Test Security </a:t>
            </a:r>
            <a:r>
              <a:rPr lang="en-US" b="1" dirty="0" smtClean="0"/>
              <a:t>Guidelines</a:t>
            </a:r>
            <a:endParaRPr lang="en-US" b="1" dirty="0"/>
          </a:p>
        </p:txBody>
      </p:sp>
      <p:sp>
        <p:nvSpPr>
          <p:cNvPr id="3" name="Content Placeholder 2"/>
          <p:cNvSpPr>
            <a:spLocks noGrp="1"/>
          </p:cNvSpPr>
          <p:nvPr>
            <p:ph idx="1"/>
          </p:nvPr>
        </p:nvSpPr>
        <p:spPr>
          <a:xfrm>
            <a:off x="2356984" y="1600202"/>
            <a:ext cx="4459804" cy="4187859"/>
          </a:xfrm>
        </p:spPr>
        <p:txBody>
          <a:bodyPr>
            <a:normAutofit fontScale="85000" lnSpcReduction="20000"/>
          </a:bodyPr>
          <a:lstStyle/>
          <a:p>
            <a:pPr marL="342900" indent="-342900"/>
            <a:r>
              <a:rPr lang="en-US" dirty="0" smtClean="0"/>
              <a:t>Please take time now to read the Test Security Guidelines.</a:t>
            </a:r>
          </a:p>
          <a:p>
            <a:pPr marL="342900" indent="-342900"/>
            <a:endParaRPr lang="en-US" dirty="0"/>
          </a:p>
          <a:p>
            <a:pPr marL="342900" indent="-342900"/>
            <a:r>
              <a:rPr lang="en-US" dirty="0" smtClean="0"/>
              <a:t>This training will reference key points in the document that are critical for staff who administer a state assessment to understand.</a:t>
            </a:r>
          </a:p>
          <a:p>
            <a:pPr marL="342900" indent="-342900"/>
            <a:endParaRPr lang="en-US" dirty="0"/>
          </a:p>
          <a:p>
            <a:pPr marL="342900" indent="-342900"/>
            <a:r>
              <a:rPr lang="en-US" dirty="0" smtClean="0"/>
              <a:t>Highlight text that is important to the role you serve when administering a state assessment.</a:t>
            </a:r>
            <a:endParaRPr lang="en-US" dirty="0"/>
          </a:p>
        </p:txBody>
      </p:sp>
      <p:pic>
        <p:nvPicPr>
          <p:cNvPr id="5" name="Picture 4"/>
          <p:cNvPicPr>
            <a:picLocks noChangeAspect="1"/>
          </p:cNvPicPr>
          <p:nvPr/>
        </p:nvPicPr>
        <p:blipFill>
          <a:blip r:embed="rId3"/>
          <a:stretch>
            <a:fillRect/>
          </a:stretch>
        </p:blipFill>
        <p:spPr>
          <a:xfrm>
            <a:off x="7190566" y="1600202"/>
            <a:ext cx="2583219" cy="3360613"/>
          </a:xfrm>
          <a:prstGeom prst="rect">
            <a:avLst/>
          </a:prstGeom>
          <a:ln w="28575">
            <a:solidFill>
              <a:schemeClr val="tx1"/>
            </a:solidFill>
          </a:ln>
        </p:spPr>
      </p:pic>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069" y="274638"/>
            <a:ext cx="8364510" cy="715962"/>
          </a:xfrm>
        </p:spPr>
        <p:txBody>
          <a:bodyPr>
            <a:normAutofit/>
          </a:bodyPr>
          <a:lstStyle/>
          <a:p>
            <a:pPr algn="ctr"/>
            <a:r>
              <a:rPr lang="en-US" b="1" dirty="0" smtClean="0"/>
              <a:t>Fact Sheets</a:t>
            </a:r>
            <a:endParaRPr lang="en-US" b="1" dirty="0"/>
          </a:p>
        </p:txBody>
      </p:sp>
      <p:sp>
        <p:nvSpPr>
          <p:cNvPr id="3" name="Content Placeholder 2"/>
          <p:cNvSpPr>
            <a:spLocks noGrp="1"/>
          </p:cNvSpPr>
          <p:nvPr>
            <p:ph idx="1"/>
          </p:nvPr>
        </p:nvSpPr>
        <p:spPr>
          <a:xfrm>
            <a:off x="2047070" y="1243585"/>
            <a:ext cx="8004981" cy="4882579"/>
          </a:xfrm>
        </p:spPr>
        <p:txBody>
          <a:bodyPr>
            <a:normAutofit fontScale="92500" lnSpcReduction="10000"/>
          </a:bodyPr>
          <a:lstStyle/>
          <a:p>
            <a:r>
              <a:rPr lang="en-US" sz="2800" dirty="0"/>
              <a:t>Please take time now to read the: </a:t>
            </a:r>
          </a:p>
          <a:p>
            <a:pPr lvl="1"/>
            <a:r>
              <a:rPr lang="en-US" sz="2400" b="1" dirty="0"/>
              <a:t>2019-2020 Test Security and Ethics Fact Sheet</a:t>
            </a:r>
          </a:p>
          <a:p>
            <a:pPr marL="1326744" lvl="2" indent="-342900">
              <a:buFont typeface="Arial" panose="020B0604020202020204" pitchFamily="34" charset="0"/>
              <a:buChar char="•"/>
            </a:pPr>
            <a:r>
              <a:rPr lang="en-US" sz="2200" dirty="0"/>
              <a:t>provides an overview of the KSDE test security plan</a:t>
            </a:r>
          </a:p>
          <a:p>
            <a:pPr marL="1326744" lvl="2" indent="-342900">
              <a:buFont typeface="Arial" panose="020B0604020202020204" pitchFamily="34" charset="0"/>
              <a:buChar char="•"/>
            </a:pPr>
            <a:r>
              <a:rPr lang="en-US" sz="2200" dirty="0"/>
              <a:t>indicates where to access the roles and responsibilities for the DTC, BTC, and test administrators in test security</a:t>
            </a:r>
          </a:p>
          <a:p>
            <a:pPr marL="1326744" lvl="2" indent="-342900">
              <a:buFont typeface="Arial" panose="020B0604020202020204" pitchFamily="34" charset="0"/>
              <a:buChar char="•"/>
            </a:pPr>
            <a:r>
              <a:rPr lang="en-US" sz="2200" dirty="0"/>
              <a:t>tells how to report Testing Discrepancies and Potential Security Violations to KSDE</a:t>
            </a:r>
          </a:p>
          <a:p>
            <a:pPr marL="342891" lvl="1" indent="0">
              <a:buNone/>
            </a:pPr>
            <a:endParaRPr lang="en-US" sz="2400" dirty="0"/>
          </a:p>
          <a:p>
            <a:pPr lvl="1"/>
            <a:r>
              <a:rPr lang="en-US" sz="2400" b="1" dirty="0"/>
              <a:t>2019-2020 Appropriate Testing Practices Fact Sheet</a:t>
            </a:r>
          </a:p>
          <a:p>
            <a:pPr marL="1326744" lvl="2" indent="-342900">
              <a:buFont typeface="Arial" panose="020B0604020202020204" pitchFamily="34" charset="0"/>
              <a:buChar char="•"/>
            </a:pPr>
            <a:r>
              <a:rPr lang="en-US" sz="2200" dirty="0"/>
              <a:t>Acceptable practices for testing</a:t>
            </a:r>
          </a:p>
          <a:p>
            <a:pPr marL="1326744" lvl="2" indent="-342900">
              <a:buFont typeface="Arial" panose="020B0604020202020204" pitchFamily="34" charset="0"/>
              <a:buChar char="•"/>
            </a:pPr>
            <a:r>
              <a:rPr lang="en-US" sz="2200" dirty="0"/>
              <a:t>Unacceptable practices for testing</a:t>
            </a:r>
          </a:p>
          <a:p>
            <a:endParaRPr lang="en-US" dirty="0" smtClean="0"/>
          </a:p>
          <a:p>
            <a:endParaRPr lang="en-US" dirty="0"/>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96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lgn="ctr"/>
            <a:r>
              <a:rPr lang="en-US" sz="4800" b="1" dirty="0"/>
              <a:t>Purpose</a:t>
            </a:r>
          </a:p>
        </p:txBody>
      </p:sp>
      <p:sp>
        <p:nvSpPr>
          <p:cNvPr id="3" name="Content Placeholder 2"/>
          <p:cNvSpPr>
            <a:spLocks noGrp="1"/>
          </p:cNvSpPr>
          <p:nvPr>
            <p:ph idx="1"/>
          </p:nvPr>
        </p:nvSpPr>
        <p:spPr>
          <a:xfrm>
            <a:off x="1117309" y="1524000"/>
            <a:ext cx="9035811" cy="4724399"/>
          </a:xfrm>
        </p:spPr>
        <p:txBody>
          <a:bodyPr>
            <a:normAutofit/>
          </a:bodyPr>
          <a:lstStyle/>
          <a:p>
            <a:r>
              <a:rPr lang="en-US" sz="2701" dirty="0"/>
              <a:t>Test security is essential to obtain reliable and valid scores for accountability purposes. </a:t>
            </a:r>
          </a:p>
          <a:p>
            <a:endParaRPr lang="en-US" sz="2701" dirty="0"/>
          </a:p>
          <a:p>
            <a:r>
              <a:rPr lang="en-US" sz="2701" dirty="0"/>
              <a:t>Accordingly, the Department of Education must take every step to assure the security and confidentiality of the state test materials</a:t>
            </a:r>
            <a:r>
              <a:rPr lang="en-US" sz="2701" dirty="0" smtClean="0"/>
              <a:t>.</a:t>
            </a:r>
          </a:p>
          <a:p>
            <a:r>
              <a:rPr lang="en-US" sz="2701" dirty="0"/>
              <a:t>Everyone who is involved in student testing, communicates results, and/or receives testing information is responsible for test security</a:t>
            </a:r>
          </a:p>
          <a:p>
            <a:endParaRPr lang="en-US" dirty="0" smtClean="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012" y="5943600"/>
            <a:ext cx="857473" cy="41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3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7E61A691AD074894BB5489177854DA" ma:contentTypeVersion="12" ma:contentTypeDescription="Create a new document." ma:contentTypeScope="" ma:versionID="81c62b3badd4885040ad30a6fdee53a8">
  <xsd:schema xmlns:xsd="http://www.w3.org/2001/XMLSchema" xmlns:xs="http://www.w3.org/2001/XMLSchema" xmlns:p="http://schemas.microsoft.com/office/2006/metadata/properties" xmlns:ns3="3eea23d5-94a4-4c3f-9c79-0111de66d985" xmlns:ns4="16c9ee41-ffe5-4ab8-913b-f5b19b8734a6" targetNamespace="http://schemas.microsoft.com/office/2006/metadata/properties" ma:root="true" ma:fieldsID="54ec89a28beeaebe29cab0c256b44c3d" ns3:_="" ns4:_="">
    <xsd:import namespace="3eea23d5-94a4-4c3f-9c79-0111de66d985"/>
    <xsd:import namespace="16c9ee41-ffe5-4ab8-913b-f5b19b8734a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ea23d5-94a4-4c3f-9c79-0111de66d9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9ee41-ffe5-4ab8-913b-f5b19b8734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4F132-991A-4895-A8F0-CCE6CE6DC4A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16c9ee41-ffe5-4ab8-913b-f5b19b8734a6"/>
    <ds:schemaRef ds:uri="3eea23d5-94a4-4c3f-9c79-0111de66d985"/>
    <ds:schemaRef ds:uri="http://www.w3.org/XML/1998/namespace"/>
    <ds:schemaRef ds:uri="http://purl.org/dc/dcmitype/"/>
  </ds:schemaRefs>
</ds:datastoreItem>
</file>

<file path=customXml/itemProps2.xml><?xml version="1.0" encoding="utf-8"?>
<ds:datastoreItem xmlns:ds="http://schemas.openxmlformats.org/officeDocument/2006/customXml" ds:itemID="{9B0B81D1-1F14-43BF-AF14-22A26877A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ea23d5-94a4-4c3f-9c79-0111de66d985"/>
    <ds:schemaRef ds:uri="16c9ee41-ffe5-4ab8-913b-f5b19b873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65224-DE29-4388-B17A-808F17150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507</TotalTime>
  <Words>3340</Words>
  <Application>Microsoft Office PowerPoint</Application>
  <PresentationFormat>Custom</PresentationFormat>
  <Paragraphs>282</Paragraphs>
  <Slides>38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Century Gothic</vt:lpstr>
      <vt:lpstr>Raleway</vt:lpstr>
      <vt:lpstr>Verdana</vt:lpstr>
      <vt:lpstr>Wingdings</vt:lpstr>
      <vt:lpstr>Class open house presentation</vt:lpstr>
      <vt:lpstr>Test Security  and Ethics</vt:lpstr>
      <vt:lpstr>Agenda – KSDE Required topics to cover.</vt:lpstr>
      <vt:lpstr>Verification of Training</vt:lpstr>
      <vt:lpstr>Verification Note:</vt:lpstr>
      <vt:lpstr>Materials Needed </vt:lpstr>
      <vt:lpstr>Testing Window</vt:lpstr>
      <vt:lpstr>Kansas State Test Security Guidelines</vt:lpstr>
      <vt:lpstr>Fact Sheets</vt:lpstr>
      <vt:lpstr>Purpose</vt:lpstr>
      <vt:lpstr>Assessed Areas</vt:lpstr>
      <vt:lpstr>District Test Coordinators Responsibilities</vt:lpstr>
      <vt:lpstr>DTC Responsibilities:</vt:lpstr>
      <vt:lpstr>Kite Educator Portal </vt:lpstr>
      <vt:lpstr>Kite Educator Portal </vt:lpstr>
      <vt:lpstr>Personal Needs Profile (PNP)</vt:lpstr>
      <vt:lpstr>Kansas Accommodations by Program 2019-2020</vt:lpstr>
      <vt:lpstr>PII, Reporting </vt:lpstr>
      <vt:lpstr>Reporting Testing Discrepancies and Potential Security Violations to KSDE</vt:lpstr>
      <vt:lpstr>What happens? Reporting Testing Discrepancies and Potential Security Violations to KSDE</vt:lpstr>
      <vt:lpstr>Reactivations</vt:lpstr>
      <vt:lpstr>Appropriate Testing Practices Acceptable Practices (Fact Sheet)</vt:lpstr>
      <vt:lpstr>Appropriate Testing Practices Acceptable Practices (Fact Sheet)</vt:lpstr>
      <vt:lpstr>Appropriate Testing Practices Acceptable Practices (Fact Sheet)</vt:lpstr>
      <vt:lpstr>Appropriate Testing Practices Acceptable Practices (Fact Sheet)</vt:lpstr>
      <vt:lpstr>Appropriate Testing Practices Acceptable Practices (Fact Sheet)</vt:lpstr>
      <vt:lpstr>Appropriate Testing Practices Unacceptable Practices (Fact Sheet)</vt:lpstr>
      <vt:lpstr>Appropriate Testing Practices Unacceptable Practices (Fact Sheet)</vt:lpstr>
      <vt:lpstr>Appropriate Testing Practices Unacceptable Practices (Fact Sheet)</vt:lpstr>
      <vt:lpstr>Appropriate Testing Practices Unacceptable Practices (Fact Sheet)</vt:lpstr>
      <vt:lpstr>Appropriate Testing Practices Unacceptable Practices (Fact Sheet)</vt:lpstr>
      <vt:lpstr>Monitor Visit: Purpose</vt:lpstr>
      <vt:lpstr>Monitor Visits</vt:lpstr>
      <vt:lpstr>Monitor Checklist</vt:lpstr>
      <vt:lpstr>Kansas State Test Security and Ethics Quick Check of Understanding!</vt:lpstr>
      <vt:lpstr>Kansas State Test Security and Ethics Quick Check</vt:lpstr>
      <vt:lpstr>Kansas State Test Security and Ethics Quick Check</vt:lpstr>
      <vt:lpstr>Kansas State Test Security and Ethics Quick Check - KEY</vt:lpstr>
      <vt:lpstr>Questions?</vt:lpstr>
    </vt:vector>
  </TitlesOfParts>
  <Company>The 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Matthew, Mary L</dc:creator>
  <cp:lastModifiedBy>Josh</cp:lastModifiedBy>
  <cp:revision>37</cp:revision>
  <dcterms:created xsi:type="dcterms:W3CDTF">2019-09-05T13:19:49Z</dcterms:created>
  <dcterms:modified xsi:type="dcterms:W3CDTF">2020-01-13T18:22:14Z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0x0101009F7E61A691AD074894BB5489177854DA</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